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89" r:id="rId3"/>
    <p:sldId id="307" r:id="rId4"/>
    <p:sldId id="293" r:id="rId5"/>
    <p:sldId id="311" r:id="rId6"/>
    <p:sldId id="308" r:id="rId7"/>
    <p:sldId id="291" r:id="rId8"/>
    <p:sldId id="300" r:id="rId9"/>
    <p:sldId id="310" r:id="rId10"/>
    <p:sldId id="309" r:id="rId11"/>
    <p:sldId id="299" r:id="rId12"/>
    <p:sldId id="304" r:id="rId13"/>
    <p:sldId id="312" r:id="rId14"/>
    <p:sldId id="305" r:id="rId15"/>
    <p:sldId id="322" r:id="rId16"/>
    <p:sldId id="313" r:id="rId17"/>
    <p:sldId id="321" r:id="rId18"/>
    <p:sldId id="316" r:id="rId19"/>
    <p:sldId id="314" r:id="rId20"/>
    <p:sldId id="318" r:id="rId21"/>
    <p:sldId id="319" r:id="rId22"/>
    <p:sldId id="317" r:id="rId23"/>
    <p:sldId id="29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B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675"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17FB18-DB81-4C20-9531-0EC3B4FFEB87}" type="datetimeFigureOut">
              <a:rPr lang="en-US" smtClean="0"/>
              <a:t>8/23/2020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9ED83E-9703-4178-9AC0-2C2089746833}" type="slidenum">
              <a:rPr lang="en-US" smtClean="0"/>
              <a:t>‹#›</a:t>
            </a:fld>
            <a:endParaRPr lang="en-US"/>
          </a:p>
        </p:txBody>
      </p:sp>
    </p:spTree>
    <p:extLst>
      <p:ext uri="{BB962C8B-B14F-4D97-AF65-F5344CB8AC3E}">
        <p14:creationId xmlns:p14="http://schemas.microsoft.com/office/powerpoint/2010/main" val="3492230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7 seconds to make an impression. When you walk in the building greet the workers and ask for the Officials’ dressing area. Remember black belt unadorned, all black shoes and dress pants. </a:t>
            </a:r>
          </a:p>
        </p:txBody>
      </p:sp>
      <p:sp>
        <p:nvSpPr>
          <p:cNvPr id="4" name="Slide Number Placeholder 3"/>
          <p:cNvSpPr>
            <a:spLocks noGrp="1"/>
          </p:cNvSpPr>
          <p:nvPr>
            <p:ph type="sldNum" sz="quarter" idx="5"/>
          </p:nvPr>
        </p:nvSpPr>
        <p:spPr/>
        <p:txBody>
          <a:bodyPr/>
          <a:lstStyle/>
          <a:p>
            <a:fld id="{309ED83E-9703-4178-9AC0-2C2089746833}" type="slidenum">
              <a:rPr lang="en-US" smtClean="0"/>
              <a:t>2</a:t>
            </a:fld>
            <a:endParaRPr lang="en-US"/>
          </a:p>
        </p:txBody>
      </p:sp>
    </p:spTree>
    <p:extLst>
      <p:ext uri="{BB962C8B-B14F-4D97-AF65-F5344CB8AC3E}">
        <p14:creationId xmlns:p14="http://schemas.microsoft.com/office/powerpoint/2010/main" val="199851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22</a:t>
            </a:fld>
            <a:endParaRPr lang="en-US"/>
          </a:p>
        </p:txBody>
      </p:sp>
    </p:spTree>
    <p:extLst>
      <p:ext uri="{BB962C8B-B14F-4D97-AF65-F5344CB8AC3E}">
        <p14:creationId xmlns:p14="http://schemas.microsoft.com/office/powerpoint/2010/main" val="485667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Scorer sits between libero tracker and timer. </a:t>
            </a:r>
          </a:p>
        </p:txBody>
      </p:sp>
      <p:sp>
        <p:nvSpPr>
          <p:cNvPr id="4" name="Slide Number Placeholder 3"/>
          <p:cNvSpPr>
            <a:spLocks noGrp="1"/>
          </p:cNvSpPr>
          <p:nvPr>
            <p:ph type="sldNum" sz="quarter" idx="5"/>
          </p:nvPr>
        </p:nvSpPr>
        <p:spPr/>
        <p:txBody>
          <a:bodyPr/>
          <a:lstStyle/>
          <a:p>
            <a:fld id="{309ED83E-9703-4178-9AC0-2C2089746833}" type="slidenum">
              <a:rPr lang="en-US" smtClean="0"/>
              <a:t>14</a:t>
            </a:fld>
            <a:endParaRPr lang="en-US"/>
          </a:p>
        </p:txBody>
      </p:sp>
    </p:spTree>
    <p:extLst>
      <p:ext uri="{BB962C8B-B14F-4D97-AF65-F5344CB8AC3E}">
        <p14:creationId xmlns:p14="http://schemas.microsoft.com/office/powerpoint/2010/main" val="1029740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15</a:t>
            </a:fld>
            <a:endParaRPr lang="en-US"/>
          </a:p>
        </p:txBody>
      </p:sp>
    </p:spTree>
    <p:extLst>
      <p:ext uri="{BB962C8B-B14F-4D97-AF65-F5344CB8AC3E}">
        <p14:creationId xmlns:p14="http://schemas.microsoft.com/office/powerpoint/2010/main" val="1853654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16</a:t>
            </a:fld>
            <a:endParaRPr lang="en-US"/>
          </a:p>
        </p:txBody>
      </p:sp>
    </p:spTree>
    <p:extLst>
      <p:ext uri="{BB962C8B-B14F-4D97-AF65-F5344CB8AC3E}">
        <p14:creationId xmlns:p14="http://schemas.microsoft.com/office/powerpoint/2010/main" val="394166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17</a:t>
            </a:fld>
            <a:endParaRPr lang="en-US"/>
          </a:p>
        </p:txBody>
      </p:sp>
    </p:spTree>
    <p:extLst>
      <p:ext uri="{BB962C8B-B14F-4D97-AF65-F5344CB8AC3E}">
        <p14:creationId xmlns:p14="http://schemas.microsoft.com/office/powerpoint/2010/main" val="2626145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18</a:t>
            </a:fld>
            <a:endParaRPr lang="en-US"/>
          </a:p>
        </p:txBody>
      </p:sp>
    </p:spTree>
    <p:extLst>
      <p:ext uri="{BB962C8B-B14F-4D97-AF65-F5344CB8AC3E}">
        <p14:creationId xmlns:p14="http://schemas.microsoft.com/office/powerpoint/2010/main" val="3248185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19</a:t>
            </a:fld>
            <a:endParaRPr lang="en-US"/>
          </a:p>
        </p:txBody>
      </p:sp>
    </p:spTree>
    <p:extLst>
      <p:ext uri="{BB962C8B-B14F-4D97-AF65-F5344CB8AC3E}">
        <p14:creationId xmlns:p14="http://schemas.microsoft.com/office/powerpoint/2010/main" val="729289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20</a:t>
            </a:fld>
            <a:endParaRPr lang="en-US"/>
          </a:p>
        </p:txBody>
      </p:sp>
    </p:spTree>
    <p:extLst>
      <p:ext uri="{BB962C8B-B14F-4D97-AF65-F5344CB8AC3E}">
        <p14:creationId xmlns:p14="http://schemas.microsoft.com/office/powerpoint/2010/main" val="1283659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Personally I go to each coach or send the R2 to one and we ask if they are ready before whistling. It gives coaches time to get roster to the table and their captain.</a:t>
            </a:r>
          </a:p>
        </p:txBody>
      </p:sp>
      <p:sp>
        <p:nvSpPr>
          <p:cNvPr id="4" name="Slide Number Placeholder 3"/>
          <p:cNvSpPr>
            <a:spLocks noGrp="1"/>
          </p:cNvSpPr>
          <p:nvPr>
            <p:ph type="sldNum" sz="quarter" idx="5"/>
          </p:nvPr>
        </p:nvSpPr>
        <p:spPr/>
        <p:txBody>
          <a:bodyPr/>
          <a:lstStyle/>
          <a:p>
            <a:fld id="{309ED83E-9703-4178-9AC0-2C2089746833}" type="slidenum">
              <a:rPr lang="en-US" smtClean="0"/>
              <a:t>21</a:t>
            </a:fld>
            <a:endParaRPr lang="en-US"/>
          </a:p>
        </p:txBody>
      </p:sp>
    </p:spTree>
    <p:extLst>
      <p:ext uri="{BB962C8B-B14F-4D97-AF65-F5344CB8AC3E}">
        <p14:creationId xmlns:p14="http://schemas.microsoft.com/office/powerpoint/2010/main" val="175551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42583D-1525-4409-9292-3C4FDBCC8EF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3B43FF30-470B-4512-A1C7-E734DCD036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42583D-1525-4409-9292-3C4FDBCC8EF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3FF30-470B-4512-A1C7-E734DCD036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42583D-1525-4409-9292-3C4FDBCC8EF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3FF30-470B-4512-A1C7-E734DCD036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1"/>
            <a:ext cx="77724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42583D-1525-4409-9292-3C4FDBCC8EF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3FF30-470B-4512-A1C7-E734DCD036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42583D-1525-4409-9292-3C4FDBCC8EF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3FF30-470B-4512-A1C7-E734DCD036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a:t>Click to edit Master title style</a:t>
            </a:r>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D42583D-1525-4409-9292-3C4FDBCC8EF2}"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3FF30-470B-4512-A1C7-E734DCD0363B}"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6D42583D-1525-4409-9292-3C4FDBCC8EF2}" type="datetimeFigureOut">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43FF30-470B-4512-A1C7-E734DCD0363B}"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4"/>
          </p:nvPr>
        </p:nvSpPr>
        <p:spPr>
          <a:xfrm>
            <a:off x="48006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a:t>Click to edit Master title style</a:t>
            </a:r>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6D42583D-1525-4409-9292-3C4FDBCC8EF2}" type="datetimeFigureOut">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43FF30-470B-4512-A1C7-E734DCD036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D42583D-1525-4409-9292-3C4FDBCC8EF2}" type="datetimeFigureOut">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43FF30-470B-4512-A1C7-E734DCD036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D42583D-1525-4409-9292-3C4FDBCC8EF2}"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3FF30-470B-4512-A1C7-E734DCD0363B}"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D42583D-1525-4409-9292-3C4FDBCC8EF2}"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3FF30-470B-4512-A1C7-E734DCD0363B}"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6D42583D-1525-4409-9292-3C4FDBCC8EF2}" type="datetimeFigureOut">
              <a:rPr lang="en-US" smtClean="0"/>
              <a:t>8/23/2020</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3B43FF30-470B-4512-A1C7-E734DCD0363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Volleyball August 23, 2020</a:t>
            </a:r>
          </a:p>
        </p:txBody>
      </p:sp>
      <p:sp>
        <p:nvSpPr>
          <p:cNvPr id="3" name="Subtitle 2"/>
          <p:cNvSpPr>
            <a:spLocks noGrp="1"/>
          </p:cNvSpPr>
          <p:nvPr>
            <p:ph type="subTitle" idx="1"/>
          </p:nvPr>
        </p:nvSpPr>
        <p:spPr/>
        <p:txBody>
          <a:bodyPr/>
          <a:lstStyle/>
          <a:p>
            <a:r>
              <a:rPr lang="en-US" dirty="0"/>
              <a:t>Reminders, Pre game protocol National Anthem and Deciding game.</a:t>
            </a:r>
          </a:p>
        </p:txBody>
      </p:sp>
    </p:spTree>
    <p:extLst>
      <p:ext uri="{BB962C8B-B14F-4D97-AF65-F5344CB8AC3E}">
        <p14:creationId xmlns:p14="http://schemas.microsoft.com/office/powerpoint/2010/main" val="90565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2800" dirty="0"/>
              <a:t>Schools have 45 days to pay. With Arbiter, we think that button clicks and it’s in our account BUT give the school time to get funds into Arbiter. Their new year funds don’t come until September. </a:t>
            </a:r>
          </a:p>
          <a:p>
            <a:r>
              <a:rPr lang="en-US" sz="2800" dirty="0"/>
              <a:t>Check Arbiter. </a:t>
            </a:r>
          </a:p>
          <a:p>
            <a:pPr lvl="1"/>
            <a:r>
              <a:rPr lang="en-US" sz="2800" dirty="0"/>
              <a:t>Some schools when you change gyms have attached another mileage fee. </a:t>
            </a:r>
          </a:p>
          <a:p>
            <a:pPr lvl="1"/>
            <a:r>
              <a:rPr lang="en-US" sz="2800" dirty="0"/>
              <a:t>You don’t get two mileage fees. You get one mileage per trip. </a:t>
            </a:r>
          </a:p>
          <a:p>
            <a:pPr lvl="1"/>
            <a:r>
              <a:rPr lang="en-US" sz="2800" dirty="0"/>
              <a:t>So expect to have the extra mileage taken back out of your account if the school has overpaid. </a:t>
            </a:r>
            <a:endParaRPr lang="en-US" sz="2000" dirty="0"/>
          </a:p>
        </p:txBody>
      </p:sp>
    </p:spTree>
    <p:extLst>
      <p:ext uri="{BB962C8B-B14F-4D97-AF65-F5344CB8AC3E}">
        <p14:creationId xmlns:p14="http://schemas.microsoft.com/office/powerpoint/2010/main" val="1178495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4038600"/>
          </a:xfrm>
        </p:spPr>
        <p:txBody>
          <a:bodyPr>
            <a:normAutofit/>
          </a:bodyPr>
          <a:lstStyle/>
          <a:p>
            <a:r>
              <a:rPr lang="en-US" sz="2400" dirty="0"/>
              <a:t>TO ALL: These are the Arbiter Pay Schools or School Districts we serve. </a:t>
            </a:r>
          </a:p>
          <a:p>
            <a:r>
              <a:rPr lang="en-US" sz="2400" dirty="0"/>
              <a:t>Print them off for your reference or highlight your mileage chart</a:t>
            </a:r>
          </a:p>
          <a:p>
            <a:r>
              <a:rPr lang="en-US" sz="2400" dirty="0"/>
              <a:t>Everyone else will pay by mailing you a check.</a:t>
            </a:r>
            <a:br>
              <a:rPr lang="en-US" sz="2800" dirty="0"/>
            </a:br>
            <a:endParaRPr lang="en-US" dirty="0"/>
          </a:p>
        </p:txBody>
      </p:sp>
      <p:sp>
        <p:nvSpPr>
          <p:cNvPr id="4" name="TextBox 3">
            <a:extLst>
              <a:ext uri="{FF2B5EF4-FFF2-40B4-BE49-F238E27FC236}">
                <a16:creationId xmlns:a16="http://schemas.microsoft.com/office/drawing/2014/main" id="{C1EFEF76-234B-47C1-9419-F6546D6CC35A}"/>
              </a:ext>
            </a:extLst>
          </p:cNvPr>
          <p:cNvSpPr txBox="1"/>
          <p:nvPr/>
        </p:nvSpPr>
        <p:spPr>
          <a:xfrm>
            <a:off x="1143000" y="2133600"/>
            <a:ext cx="3200400" cy="3046988"/>
          </a:xfrm>
          <a:prstGeom prst="rect">
            <a:avLst/>
          </a:prstGeom>
          <a:noFill/>
        </p:spPr>
        <p:txBody>
          <a:bodyPr wrap="square" rtlCol="0">
            <a:spAutoFit/>
          </a:bodyPr>
          <a:lstStyle/>
          <a:p>
            <a:r>
              <a:rPr lang="en-US" sz="3200" dirty="0"/>
              <a:t>Brownfield, </a:t>
            </a:r>
          </a:p>
          <a:p>
            <a:r>
              <a:rPr lang="en-US" sz="3200" dirty="0" err="1"/>
              <a:t>Frenship</a:t>
            </a:r>
            <a:r>
              <a:rPr lang="en-US" sz="3200" dirty="0"/>
              <a:t>, </a:t>
            </a:r>
          </a:p>
          <a:p>
            <a:r>
              <a:rPr lang="en-US" sz="3200" dirty="0"/>
              <a:t>Levelland, </a:t>
            </a:r>
          </a:p>
          <a:p>
            <a:r>
              <a:rPr lang="en-US" sz="3200" dirty="0"/>
              <a:t>LCHS, </a:t>
            </a:r>
          </a:p>
          <a:p>
            <a:r>
              <a:rPr lang="en-US" sz="3200" dirty="0"/>
              <a:t>Littlefield, </a:t>
            </a:r>
          </a:p>
          <a:p>
            <a:r>
              <a:rPr lang="en-US" sz="3200" dirty="0"/>
              <a:t>Lubbock Cooper, </a:t>
            </a:r>
          </a:p>
        </p:txBody>
      </p:sp>
      <p:sp>
        <p:nvSpPr>
          <p:cNvPr id="6" name="TextBox 5">
            <a:extLst>
              <a:ext uri="{FF2B5EF4-FFF2-40B4-BE49-F238E27FC236}">
                <a16:creationId xmlns:a16="http://schemas.microsoft.com/office/drawing/2014/main" id="{2AFD39CC-36A5-49C0-AAA2-B032A02D0643}"/>
              </a:ext>
            </a:extLst>
          </p:cNvPr>
          <p:cNvSpPr txBox="1"/>
          <p:nvPr/>
        </p:nvSpPr>
        <p:spPr>
          <a:xfrm>
            <a:off x="4953000" y="2111276"/>
            <a:ext cx="3200400" cy="3108543"/>
          </a:xfrm>
          <a:prstGeom prst="rect">
            <a:avLst/>
          </a:prstGeom>
          <a:noFill/>
        </p:spPr>
        <p:txBody>
          <a:bodyPr wrap="square" rtlCol="0">
            <a:spAutoFit/>
          </a:bodyPr>
          <a:lstStyle/>
          <a:p>
            <a:r>
              <a:rPr lang="en-US" sz="2800" dirty="0"/>
              <a:t>Lubbock ISD, </a:t>
            </a:r>
          </a:p>
          <a:p>
            <a:r>
              <a:rPr lang="en-US" sz="2800" dirty="0"/>
              <a:t>Olton, </a:t>
            </a:r>
          </a:p>
          <a:p>
            <a:r>
              <a:rPr lang="en-US" sz="2800" dirty="0"/>
              <a:t>Plainview, </a:t>
            </a:r>
          </a:p>
          <a:p>
            <a:r>
              <a:rPr lang="en-US" sz="2800" dirty="0"/>
              <a:t>Seminole, </a:t>
            </a:r>
          </a:p>
          <a:p>
            <a:r>
              <a:rPr lang="en-US" sz="2800" dirty="0" err="1"/>
              <a:t>Shallowater</a:t>
            </a:r>
            <a:r>
              <a:rPr lang="en-US" sz="2800" dirty="0"/>
              <a:t>, </a:t>
            </a:r>
          </a:p>
          <a:p>
            <a:r>
              <a:rPr lang="en-US" sz="2800" dirty="0"/>
              <a:t>Trinity, </a:t>
            </a:r>
          </a:p>
          <a:p>
            <a:r>
              <a:rPr lang="en-US" sz="2800" dirty="0"/>
              <a:t>Wellman Union.</a:t>
            </a:r>
          </a:p>
        </p:txBody>
      </p:sp>
    </p:spTree>
    <p:extLst>
      <p:ext uri="{BB962C8B-B14F-4D97-AF65-F5344CB8AC3E}">
        <p14:creationId xmlns:p14="http://schemas.microsoft.com/office/powerpoint/2010/main" val="143251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3200" dirty="0"/>
              <a:t>National Anthem Page 68 casebook/manual</a:t>
            </a:r>
          </a:p>
          <a:p>
            <a:pPr lvl="1"/>
            <a:r>
              <a:rPr lang="en-US" sz="2400" dirty="0"/>
              <a:t>At the end of the timed warm-up, both referees and the two lines judges walk across the court together.</a:t>
            </a:r>
          </a:p>
          <a:p>
            <a:pPr lvl="1"/>
            <a:r>
              <a:rPr lang="en-US" sz="2400" dirty="0"/>
              <a:t>The first referee and one line judge should be on the left side of the net (looking at the official table). First referee is closest to the net.</a:t>
            </a:r>
          </a:p>
          <a:p>
            <a:pPr lvl="1"/>
            <a:r>
              <a:rPr lang="en-US" sz="2400" dirty="0"/>
              <a:t>The second referee and one line judge should be on the right side of the net. Second referee is closest to the net.</a:t>
            </a:r>
          </a:p>
          <a:p>
            <a:pPr lvl="1"/>
            <a:r>
              <a:rPr lang="en-US" sz="2400" dirty="0"/>
              <a:t>The line judges place their flags on the referee stand.</a:t>
            </a:r>
          </a:p>
          <a:p>
            <a:pPr lvl="1"/>
            <a:r>
              <a:rPr lang="en-US" sz="2400" dirty="0"/>
              <a:t>All four officials should face the flag and stand at attention during the National Anthem.</a:t>
            </a:r>
          </a:p>
          <a:p>
            <a:pPr lvl="1"/>
            <a:endParaRPr lang="en-US" sz="2400" dirty="0"/>
          </a:p>
          <a:p>
            <a:pPr lvl="1"/>
            <a:endParaRPr lang="en-US" sz="2400" dirty="0"/>
          </a:p>
        </p:txBody>
      </p:sp>
    </p:spTree>
    <p:extLst>
      <p:ext uri="{BB962C8B-B14F-4D97-AF65-F5344CB8AC3E}">
        <p14:creationId xmlns:p14="http://schemas.microsoft.com/office/powerpoint/2010/main" val="3704224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3200" dirty="0"/>
              <a:t>National Anthem Page 68 casebook/manual</a:t>
            </a:r>
          </a:p>
          <a:p>
            <a:pPr lvl="1"/>
            <a:r>
              <a:rPr lang="en-US" sz="2400" dirty="0"/>
              <a:t>All four officials should face the court during the player introductions. </a:t>
            </a:r>
          </a:p>
          <a:p>
            <a:pPr lvl="1"/>
            <a:r>
              <a:rPr lang="en-US" sz="2400" dirty="0"/>
              <a:t>At the completion of the player introductions, the first referee should take a step toward the court, whistle and beckon both teams onto the court to shake hands.(If hands are not to be shaken, the first referee can motion for the teams to go to the bench area)</a:t>
            </a:r>
          </a:p>
          <a:p>
            <a:pPr lvl="1"/>
            <a:r>
              <a:rPr lang="en-US" sz="2400" dirty="0"/>
              <a:t>The line judges go to their respective corners with their flags.</a:t>
            </a:r>
          </a:p>
          <a:p>
            <a:pPr lvl="1"/>
            <a:r>
              <a:rPr lang="en-US" sz="2400" dirty="0"/>
              <a:t>The first referee takes a position on the referee’s platform while the second referee crosses the court to check the line ups.</a:t>
            </a:r>
          </a:p>
        </p:txBody>
      </p:sp>
    </p:spTree>
    <p:extLst>
      <p:ext uri="{BB962C8B-B14F-4D97-AF65-F5344CB8AC3E}">
        <p14:creationId xmlns:p14="http://schemas.microsoft.com/office/powerpoint/2010/main" val="1484318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3200" dirty="0"/>
              <a:t>National Anthem Page 68 casebook/manual</a:t>
            </a:r>
          </a:p>
        </p:txBody>
      </p:sp>
      <p:sp>
        <p:nvSpPr>
          <p:cNvPr id="4" name="Rectangle 3">
            <a:extLst>
              <a:ext uri="{FF2B5EF4-FFF2-40B4-BE49-F238E27FC236}">
                <a16:creationId xmlns:a16="http://schemas.microsoft.com/office/drawing/2014/main" id="{1660AFEB-61C5-41EF-8E27-736EAF78CA35}"/>
              </a:ext>
            </a:extLst>
          </p:cNvPr>
          <p:cNvSpPr/>
          <p:nvPr/>
        </p:nvSpPr>
        <p:spPr>
          <a:xfrm>
            <a:off x="1066800" y="1905000"/>
            <a:ext cx="6477000"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73B29BC3-4971-4434-A10A-90546A83F198}"/>
              </a:ext>
            </a:extLst>
          </p:cNvPr>
          <p:cNvCxnSpPr>
            <a:stCxn id="4" idx="0"/>
            <a:endCxn id="4" idx="2"/>
          </p:cNvCxnSpPr>
          <p:nvPr/>
        </p:nvCxnSpPr>
        <p:spPr>
          <a:xfrm>
            <a:off x="4305300" y="1905000"/>
            <a:ext cx="0" cy="3200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2B860D9-69FA-4F29-9D39-F4A956C79DE9}"/>
              </a:ext>
            </a:extLst>
          </p:cNvPr>
          <p:cNvCxnSpPr/>
          <p:nvPr/>
        </p:nvCxnSpPr>
        <p:spPr>
          <a:xfrm>
            <a:off x="4191000" y="1905000"/>
            <a:ext cx="0" cy="32004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0B0ED01-9C26-4B8B-A2AA-6587CB1F2833}"/>
              </a:ext>
            </a:extLst>
          </p:cNvPr>
          <p:cNvSpPr txBox="1"/>
          <p:nvPr/>
        </p:nvSpPr>
        <p:spPr>
          <a:xfrm>
            <a:off x="2579256" y="1535668"/>
            <a:ext cx="1501928" cy="584775"/>
          </a:xfrm>
          <a:prstGeom prst="rect">
            <a:avLst/>
          </a:prstGeom>
          <a:noFill/>
        </p:spPr>
        <p:txBody>
          <a:bodyPr wrap="square" rtlCol="0">
            <a:spAutoFit/>
          </a:bodyPr>
          <a:lstStyle/>
          <a:p>
            <a:r>
              <a:rPr lang="en-US" sz="3200" dirty="0"/>
              <a:t>LJ     R1</a:t>
            </a:r>
          </a:p>
        </p:txBody>
      </p:sp>
      <p:sp>
        <p:nvSpPr>
          <p:cNvPr id="11" name="TextBox 10">
            <a:extLst>
              <a:ext uri="{FF2B5EF4-FFF2-40B4-BE49-F238E27FC236}">
                <a16:creationId xmlns:a16="http://schemas.microsoft.com/office/drawing/2014/main" id="{19CA743D-9806-40B1-A10F-77F49C204616}"/>
              </a:ext>
            </a:extLst>
          </p:cNvPr>
          <p:cNvSpPr txBox="1"/>
          <p:nvPr/>
        </p:nvSpPr>
        <p:spPr>
          <a:xfrm>
            <a:off x="4502535" y="1512332"/>
            <a:ext cx="1620020" cy="584775"/>
          </a:xfrm>
          <a:prstGeom prst="rect">
            <a:avLst/>
          </a:prstGeom>
          <a:noFill/>
        </p:spPr>
        <p:txBody>
          <a:bodyPr wrap="square" rtlCol="0">
            <a:spAutoFit/>
          </a:bodyPr>
          <a:lstStyle/>
          <a:p>
            <a:r>
              <a:rPr lang="en-US" sz="3200" dirty="0"/>
              <a:t>R2    LJ</a:t>
            </a:r>
          </a:p>
        </p:txBody>
      </p:sp>
      <p:sp>
        <p:nvSpPr>
          <p:cNvPr id="12" name="Rectangle 11">
            <a:extLst>
              <a:ext uri="{FF2B5EF4-FFF2-40B4-BE49-F238E27FC236}">
                <a16:creationId xmlns:a16="http://schemas.microsoft.com/office/drawing/2014/main" id="{11DA5DD4-2EE2-4157-BD7A-3E6584616464}"/>
              </a:ext>
            </a:extLst>
          </p:cNvPr>
          <p:cNvSpPr/>
          <p:nvPr/>
        </p:nvSpPr>
        <p:spPr>
          <a:xfrm>
            <a:off x="4081183" y="1708666"/>
            <a:ext cx="219627" cy="1963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568C08C-AF3F-49E0-918E-D7FA263D84E1}"/>
              </a:ext>
            </a:extLst>
          </p:cNvPr>
          <p:cNvSpPr/>
          <p:nvPr/>
        </p:nvSpPr>
        <p:spPr>
          <a:xfrm>
            <a:off x="3454781" y="5474732"/>
            <a:ext cx="1650614" cy="337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LT   S   T</a:t>
            </a:r>
          </a:p>
        </p:txBody>
      </p:sp>
      <p:sp>
        <p:nvSpPr>
          <p:cNvPr id="15" name="Arrow: Left 14">
            <a:extLst>
              <a:ext uri="{FF2B5EF4-FFF2-40B4-BE49-F238E27FC236}">
                <a16:creationId xmlns:a16="http://schemas.microsoft.com/office/drawing/2014/main" id="{F1EC3FE4-9814-431E-94B2-3D050BB7AB2B}"/>
              </a:ext>
            </a:extLst>
          </p:cNvPr>
          <p:cNvSpPr/>
          <p:nvPr/>
        </p:nvSpPr>
        <p:spPr>
          <a:xfrm rot="2820728">
            <a:off x="4202903" y="1910300"/>
            <a:ext cx="731131" cy="650796"/>
          </a:xfrm>
          <a:prstGeom prst="leftArrow">
            <a:avLst>
              <a:gd name="adj1" fmla="val 41735"/>
              <a:gd name="adj2" fmla="val 5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6746418-81E4-493A-8A01-7C56BBF2A969}"/>
              </a:ext>
            </a:extLst>
          </p:cNvPr>
          <p:cNvSpPr txBox="1"/>
          <p:nvPr/>
        </p:nvSpPr>
        <p:spPr>
          <a:xfrm>
            <a:off x="4952999" y="2499656"/>
            <a:ext cx="1828801" cy="646331"/>
          </a:xfrm>
          <a:prstGeom prst="rect">
            <a:avLst/>
          </a:prstGeom>
          <a:noFill/>
        </p:spPr>
        <p:txBody>
          <a:bodyPr wrap="square" rtlCol="0">
            <a:spAutoFit/>
          </a:bodyPr>
          <a:lstStyle/>
          <a:p>
            <a:r>
              <a:rPr lang="en-US" dirty="0"/>
              <a:t>Line judges' flags go on R1 stand</a:t>
            </a:r>
          </a:p>
        </p:txBody>
      </p:sp>
    </p:spTree>
    <p:extLst>
      <p:ext uri="{BB962C8B-B14F-4D97-AF65-F5344CB8AC3E}">
        <p14:creationId xmlns:p14="http://schemas.microsoft.com/office/powerpoint/2010/main" val="1545041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Line Judge speech</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9144000" cy="6324600"/>
          </a:xfrm>
        </p:spPr>
        <p:txBody>
          <a:bodyPr>
            <a:normAutofit fontScale="92500"/>
          </a:bodyPr>
          <a:lstStyle/>
          <a:p>
            <a:r>
              <a:rPr lang="en-US" sz="2800" dirty="0"/>
              <a:t>I want you to remember SALTS (spell it)- salts.(say it)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Thanks so much for calling lines. I want you to remember the word SALTS.</a:t>
            </a:r>
          </a:p>
          <a:p>
            <a:pPr marL="0" marR="0">
              <a:lnSpc>
                <a:spcPct val="107000"/>
              </a:lnSpc>
              <a:spcBef>
                <a:spcPts val="0"/>
              </a:spcBef>
              <a:spcAft>
                <a:spcPts val="800"/>
              </a:spcAft>
            </a:pPr>
            <a:r>
              <a:rPr lang="en-US" sz="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S</a:t>
            </a:r>
            <a:r>
              <a:rPr lang="en-US" sz="2800" dirty="0">
                <a:effectLst/>
                <a:latin typeface="Calibri" panose="020F0502020204030204" pitchFamily="34" charset="0"/>
                <a:ea typeface="Calibri" panose="020F0502020204030204" pitchFamily="34" charset="0"/>
                <a:cs typeface="Times New Roman" panose="02020603050405020304" pitchFamily="18" charset="0"/>
              </a:rPr>
              <a:t>-watch the serving line to make sure the server does not touch or step on the line when serving</a:t>
            </a:r>
          </a:p>
          <a:p>
            <a:pPr marL="0" marR="0">
              <a:lnSpc>
                <a:spcPct val="107000"/>
              </a:lnSpc>
              <a:spcBef>
                <a:spcPts val="0"/>
              </a:spcBef>
              <a:spcAft>
                <a:spcPts val="800"/>
              </a:spcAft>
            </a:pPr>
            <a:r>
              <a:rPr lang="en-US" sz="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A</a:t>
            </a:r>
            <a:r>
              <a:rPr lang="en-US" sz="2800" dirty="0">
                <a:effectLst/>
                <a:latin typeface="Calibri" panose="020F0502020204030204" pitchFamily="34" charset="0"/>
                <a:ea typeface="Calibri" panose="020F0502020204030204" pitchFamily="34" charset="0"/>
                <a:cs typeface="Times New Roman" panose="02020603050405020304" pitchFamily="18" charset="0"/>
              </a:rPr>
              <a:t>-Antenna the ball must be totally inside the antenna these extend all the way to the ceiling so if you see the ball even barely outside the antenna raise your flag and point at the antenna. Move so you can see the flight of the ball.  Also if the ball touched the antenna above or in the net give the same signal. </a:t>
            </a:r>
          </a:p>
          <a:p>
            <a:pPr marL="0" marR="0">
              <a:lnSpc>
                <a:spcPct val="107000"/>
              </a:lnSpc>
              <a:spcBef>
                <a:spcPts val="0"/>
              </a:spcBef>
              <a:spcAft>
                <a:spcPts val="800"/>
              </a:spcAft>
            </a:pPr>
            <a:r>
              <a:rPr lang="en-US" sz="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L</a:t>
            </a:r>
            <a:r>
              <a:rPr lang="en-US" sz="2800" dirty="0">
                <a:effectLst/>
                <a:latin typeface="Calibri" panose="020F0502020204030204" pitchFamily="34" charset="0"/>
                <a:ea typeface="Calibri" panose="020F0502020204030204" pitchFamily="34" charset="0"/>
                <a:cs typeface="Times New Roman" panose="02020603050405020304" pitchFamily="18" charset="0"/>
              </a:rPr>
              <a:t>-Lines you are responsible for the end line and the boundary line all the way to the other end. If the ball touches any part of the line </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in. If it </a:t>
            </a:r>
            <a:r>
              <a:rPr lang="en-US" sz="2800" dirty="0">
                <a:effectLst/>
                <a:latin typeface="Calibri" panose="020F0502020204030204" pitchFamily="34" charset="0"/>
                <a:ea typeface="Calibri" panose="020F0502020204030204" pitchFamily="34" charset="0"/>
                <a:cs typeface="Times New Roman" panose="02020603050405020304" pitchFamily="18" charset="0"/>
              </a:rPr>
              <a:t>touches outside the court it is out.  Demonstrate those</a:t>
            </a:r>
          </a:p>
          <a:p>
            <a:pPr marL="0" marR="0" indent="0">
              <a:lnSpc>
                <a:spcPct val="107000"/>
              </a:lnSpc>
              <a:spcBef>
                <a:spcPts val="0"/>
              </a:spcBef>
              <a:spcAft>
                <a:spcPts val="800"/>
              </a:spcAft>
              <a:buNone/>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signals.</a:t>
            </a:r>
          </a:p>
          <a:p>
            <a:endParaRPr lang="en-US" sz="2400" dirty="0"/>
          </a:p>
        </p:txBody>
      </p:sp>
    </p:spTree>
    <p:extLst>
      <p:ext uri="{BB962C8B-B14F-4D97-AF65-F5344CB8AC3E}">
        <p14:creationId xmlns:p14="http://schemas.microsoft.com/office/powerpoint/2010/main" val="3799609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Line Judge speech</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9144000" cy="5410200"/>
          </a:xfrm>
        </p:spPr>
        <p:txBody>
          <a:bodyPr>
            <a:normAutofit lnSpcReduction="10000"/>
          </a:bodyPr>
          <a:lstStyle/>
          <a:p>
            <a:pPr marL="0" marR="0">
              <a:lnSpc>
                <a:spcPct val="107000"/>
              </a:lnSpc>
              <a:spcBef>
                <a:spcPts val="0"/>
              </a:spcBef>
              <a:spcAft>
                <a:spcPts val="800"/>
              </a:spcAft>
            </a:pPr>
            <a:r>
              <a:rPr lang="en-US" sz="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T</a:t>
            </a:r>
            <a:r>
              <a:rPr lang="en-US" sz="2800" dirty="0">
                <a:effectLst/>
                <a:latin typeface="Calibri" panose="020F0502020204030204" pitchFamily="34" charset="0"/>
                <a:ea typeface="Calibri" panose="020F0502020204030204" pitchFamily="34" charset="0"/>
                <a:cs typeface="Times New Roman" panose="02020603050405020304" pitchFamily="18" charset="0"/>
              </a:rPr>
              <a:t>-touches if you are on the blocking side of the net you have the best view at touches on blocks. If you see the ball touch any part of a player’s body beside their hair, then you give the touch signal.</a:t>
            </a:r>
          </a:p>
          <a:p>
            <a:pPr marL="0" marR="0">
              <a:lnSpc>
                <a:spcPct val="107000"/>
              </a:lnSpc>
              <a:spcBef>
                <a:spcPts val="0"/>
              </a:spcBef>
              <a:spcAft>
                <a:spcPts val="800"/>
              </a:spcAft>
            </a:pPr>
            <a:r>
              <a:rPr lang="en-US" sz="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S</a:t>
            </a:r>
            <a:r>
              <a:rPr lang="en-US" sz="2800" dirty="0">
                <a:effectLst/>
                <a:latin typeface="Calibri" panose="020F0502020204030204" pitchFamily="34" charset="0"/>
                <a:ea typeface="Calibri" panose="020F0502020204030204" pitchFamily="34" charset="0"/>
                <a:cs typeface="Times New Roman" panose="02020603050405020304" pitchFamily="18" charset="0"/>
              </a:rPr>
              <a:t> Server in your third of the court. If the server is serving in your area take two steps back in line with the end line. Watch the end line for a server touching it then step back into the corner position to watch the boundary line. </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For kids: Please come to the stand for timeouts.</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For adult: During a timeout please come and stand on the attack line unless you need to talk to me about a situation.</a:t>
            </a:r>
          </a:p>
          <a:p>
            <a:endParaRPr lang="en-US" sz="2400" dirty="0"/>
          </a:p>
        </p:txBody>
      </p:sp>
    </p:spTree>
    <p:extLst>
      <p:ext uri="{BB962C8B-B14F-4D97-AF65-F5344CB8AC3E}">
        <p14:creationId xmlns:p14="http://schemas.microsoft.com/office/powerpoint/2010/main" val="4075223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Let’s talk </a:t>
            </a:r>
            <a:r>
              <a:rPr lang="en-US" sz="2800" dirty="0" err="1"/>
              <a:t>covid</a:t>
            </a:r>
            <a:r>
              <a:rPr lang="en-US" sz="2800" dirty="0"/>
              <a:t>:</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9144000" cy="5410200"/>
          </a:xfrm>
        </p:spPr>
        <p:txBody>
          <a:bodyPr>
            <a:normAutofit/>
          </a:bodyPr>
          <a:lstStyle/>
          <a:p>
            <a:r>
              <a:rPr lang="en-US" sz="2800" dirty="0"/>
              <a:t>Pregame with masks on</a:t>
            </a:r>
          </a:p>
          <a:p>
            <a:r>
              <a:rPr lang="en-US" sz="2800" dirty="0"/>
              <a:t>Call one coach and one captain to center circle by whistling and raising coin. </a:t>
            </a:r>
          </a:p>
          <a:p>
            <a:r>
              <a:rPr lang="en-US" sz="2800" dirty="0"/>
              <a:t>Walk to center circle on basketball court by the net.  All attending should or could be wearing a mask.</a:t>
            </a:r>
          </a:p>
          <a:p>
            <a:r>
              <a:rPr lang="en-US" sz="2800" dirty="0"/>
              <a:t>Have players and coaches introduce themselves,  I say, </a:t>
            </a:r>
            <a:r>
              <a:rPr lang="en-US" sz="2800" dirty="0">
                <a:solidFill>
                  <a:schemeClr val="accent1">
                    <a:lumMod val="60000"/>
                    <a:lumOff val="40000"/>
                  </a:schemeClr>
                </a:solidFill>
              </a:rPr>
              <a:t>“Will you introduce yourselves.”,</a:t>
            </a:r>
            <a:r>
              <a:rPr lang="en-US" sz="2800" dirty="0"/>
              <a:t> then both groups introduce at the same time</a:t>
            </a:r>
          </a:p>
          <a:p>
            <a:r>
              <a:rPr lang="en-US" sz="2800" dirty="0"/>
              <a:t>Introduce your officiating team: </a:t>
            </a:r>
            <a:r>
              <a:rPr lang="en-US" sz="2800" dirty="0">
                <a:solidFill>
                  <a:schemeClr val="accent1">
                    <a:lumMod val="60000"/>
                    <a:lumOff val="40000"/>
                  </a:schemeClr>
                </a:solidFill>
              </a:rPr>
              <a:t>I am Terry I will be your R1 this Andrew he will be your R2</a:t>
            </a:r>
          </a:p>
          <a:p>
            <a:endParaRPr lang="en-US" sz="2800" dirty="0"/>
          </a:p>
          <a:p>
            <a:endParaRPr lang="en-US" sz="2400" dirty="0"/>
          </a:p>
        </p:txBody>
      </p:sp>
    </p:spTree>
    <p:extLst>
      <p:ext uri="{BB962C8B-B14F-4D97-AF65-F5344CB8AC3E}">
        <p14:creationId xmlns:p14="http://schemas.microsoft.com/office/powerpoint/2010/main" val="939643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Let’s talk </a:t>
            </a:r>
            <a:r>
              <a:rPr lang="en-US" sz="2800" dirty="0" err="1"/>
              <a:t>covid</a:t>
            </a:r>
            <a:r>
              <a:rPr lang="en-US" sz="2800" dirty="0"/>
              <a:t>:</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9144000" cy="5410200"/>
          </a:xfrm>
        </p:spPr>
        <p:txBody>
          <a:bodyPr>
            <a:normAutofit/>
          </a:bodyPr>
          <a:lstStyle/>
          <a:p>
            <a:r>
              <a:rPr lang="en-US" sz="2400" dirty="0"/>
              <a:t>Coaches, have you given your roster to the scorer. (R2 does not collect)</a:t>
            </a:r>
          </a:p>
          <a:p>
            <a:r>
              <a:rPr lang="en-US" sz="2400" dirty="0"/>
              <a:t>Go over court markings, playable areas, unplayable areas, </a:t>
            </a:r>
          </a:p>
          <a:p>
            <a:r>
              <a:rPr lang="en-US" sz="2400" dirty="0"/>
              <a:t>Substitutions-</a:t>
            </a:r>
            <a:r>
              <a:rPr lang="en-US" sz="2400" dirty="0">
                <a:solidFill>
                  <a:schemeClr val="accent1">
                    <a:lumMod val="60000"/>
                    <a:lumOff val="40000"/>
                  </a:schemeClr>
                </a:solidFill>
              </a:rPr>
              <a:t>All substitutions will go through Andrew. Come up quickly to the substitution zones. If there are more than one sub all player must come up at the same time. Stragglers will be sent back. Only one set of subs in the zone at a time. When I release, the next set may step in. Give our scorer time to record your numbers.</a:t>
            </a:r>
          </a:p>
          <a:p>
            <a:r>
              <a:rPr lang="en-US" sz="2400" dirty="0"/>
              <a:t>Libero replacement </a:t>
            </a:r>
            <a:r>
              <a:rPr lang="en-US" sz="2400" dirty="0">
                <a:solidFill>
                  <a:srgbClr val="92D050"/>
                </a:solidFill>
              </a:rPr>
              <a:t>will take place between the attack line and the </a:t>
            </a:r>
            <a:r>
              <a:rPr lang="en-US" sz="2400" dirty="0" err="1">
                <a:solidFill>
                  <a:srgbClr val="92D050"/>
                </a:solidFill>
              </a:rPr>
              <a:t>endline</a:t>
            </a:r>
            <a:r>
              <a:rPr lang="en-US" sz="2400" dirty="0">
                <a:solidFill>
                  <a:srgbClr val="92D050"/>
                </a:solidFill>
              </a:rPr>
              <a:t>. All replacements must occur in that area. </a:t>
            </a:r>
          </a:p>
          <a:p>
            <a:r>
              <a:rPr lang="en-US" sz="2400" dirty="0"/>
              <a:t>I always add </a:t>
            </a:r>
            <a:r>
              <a:rPr lang="en-US" sz="2400" dirty="0">
                <a:solidFill>
                  <a:srgbClr val="92D050"/>
                </a:solidFill>
              </a:rPr>
              <a:t>“Coaches this will be also your area to coach. Please remember to stay 6 feet back from court during play. </a:t>
            </a:r>
          </a:p>
          <a:p>
            <a:endParaRPr lang="en-US" sz="2400" dirty="0"/>
          </a:p>
          <a:p>
            <a:endParaRPr lang="en-US" sz="2400" dirty="0"/>
          </a:p>
        </p:txBody>
      </p:sp>
    </p:spTree>
    <p:extLst>
      <p:ext uri="{BB962C8B-B14F-4D97-AF65-F5344CB8AC3E}">
        <p14:creationId xmlns:p14="http://schemas.microsoft.com/office/powerpoint/2010/main" val="114548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Let’s talk </a:t>
            </a:r>
            <a:r>
              <a:rPr lang="en-US" sz="2800" dirty="0" err="1"/>
              <a:t>covid</a:t>
            </a:r>
            <a:r>
              <a:rPr lang="en-US" sz="2800" dirty="0"/>
              <a:t>:</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fontScale="92500" lnSpcReduction="10000"/>
          </a:bodyPr>
          <a:lstStyle/>
          <a:p>
            <a:r>
              <a:rPr lang="en-US" sz="2800" dirty="0"/>
              <a:t>Ask coaches if everyone is dressed according to rule</a:t>
            </a:r>
          </a:p>
          <a:p>
            <a:r>
              <a:rPr lang="en-US" sz="2800" dirty="0"/>
              <a:t>Warn captains to check their teammates about jewelry</a:t>
            </a:r>
          </a:p>
          <a:p>
            <a:r>
              <a:rPr lang="en-US" sz="2800" dirty="0"/>
              <a:t>This year the visitor will serve first. </a:t>
            </a:r>
          </a:p>
          <a:p>
            <a:r>
              <a:rPr lang="en-US" sz="2800" dirty="0"/>
              <a:t>Teams will not switch benches.</a:t>
            </a:r>
          </a:p>
          <a:p>
            <a:r>
              <a:rPr lang="en-US" sz="2800" dirty="0"/>
              <a:t>Coaches, how do you want to handle warmups. It is your choice. If it is four-four-two, then I say to visiting coach,       </a:t>
            </a:r>
            <a:r>
              <a:rPr lang="en-US" sz="2800" dirty="0">
                <a:solidFill>
                  <a:srgbClr val="92D050"/>
                </a:solidFill>
              </a:rPr>
              <a:t>“ Visitors will take the net at 10:00, Home will take the net at 6:00 and serving will begin at 2:00. Coaches your line up must be in by that time to avoid a penalty.</a:t>
            </a:r>
          </a:p>
          <a:p>
            <a:r>
              <a:rPr lang="en-US" sz="2800" dirty="0"/>
              <a:t>If 5-5-2, I say </a:t>
            </a:r>
            <a:r>
              <a:rPr lang="en-US" sz="2800" dirty="0">
                <a:solidFill>
                  <a:srgbClr val="92D050"/>
                </a:solidFill>
              </a:rPr>
              <a:t>“Visitors will take the net at 12 mins., Home will take the net at 7min. Serving will begin at 2:00. Coaches your line up must be in by that time to avoid a penalty.</a:t>
            </a:r>
          </a:p>
          <a:p>
            <a:endParaRPr lang="en-US" sz="2400" dirty="0"/>
          </a:p>
        </p:txBody>
      </p:sp>
    </p:spTree>
    <p:extLst>
      <p:ext uri="{BB962C8B-B14F-4D97-AF65-F5344CB8AC3E}">
        <p14:creationId xmlns:p14="http://schemas.microsoft.com/office/powerpoint/2010/main" val="136367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52400"/>
            <a:ext cx="7772400" cy="876300"/>
          </a:xfrm>
        </p:spPr>
        <p:txBody>
          <a:bodyPr>
            <a:normAutofit/>
          </a:bodyPr>
          <a:lstStyle/>
          <a:p>
            <a:r>
              <a:rPr lang="en-US" sz="32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620486" y="457200"/>
            <a:ext cx="8153400" cy="5181600"/>
          </a:xfrm>
        </p:spPr>
        <p:txBody>
          <a:bodyPr>
            <a:normAutofit/>
          </a:bodyPr>
          <a:lstStyle/>
          <a:p>
            <a:r>
              <a:rPr lang="en-US" sz="4800" dirty="0"/>
              <a:t>Look professional. </a:t>
            </a:r>
          </a:p>
          <a:p>
            <a:pPr lvl="1"/>
            <a:r>
              <a:rPr lang="en-US" sz="4400" dirty="0"/>
              <a:t>Shirts tucked in, shirts that fit, </a:t>
            </a:r>
          </a:p>
          <a:p>
            <a:pPr lvl="1"/>
            <a:r>
              <a:rPr lang="en-US" sz="4400" dirty="0"/>
              <a:t>Belt if belt loops, all black shoes, black socks</a:t>
            </a:r>
            <a:r>
              <a:rPr lang="en-US" sz="3200" dirty="0"/>
              <a:t>.</a:t>
            </a:r>
          </a:p>
          <a:p>
            <a:pPr lvl="1"/>
            <a:r>
              <a:rPr lang="en-US" sz="4400" dirty="0"/>
              <a:t>Black dress pants not your favorite black jeans, yoga pants, sweat pants, joggers etc.</a:t>
            </a:r>
          </a:p>
          <a:p>
            <a:endParaRPr lang="en-US" sz="1800" dirty="0"/>
          </a:p>
        </p:txBody>
      </p:sp>
    </p:spTree>
    <p:extLst>
      <p:ext uri="{BB962C8B-B14F-4D97-AF65-F5344CB8AC3E}">
        <p14:creationId xmlns:p14="http://schemas.microsoft.com/office/powerpoint/2010/main" val="188700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Let’s talk </a:t>
            </a:r>
            <a:r>
              <a:rPr lang="en-US" sz="2800" dirty="0" err="1"/>
              <a:t>covid</a:t>
            </a:r>
            <a:r>
              <a:rPr lang="en-US" sz="2800" dirty="0"/>
              <a:t>:</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2800" dirty="0"/>
              <a:t>Floor Team Captains may:</a:t>
            </a:r>
          </a:p>
          <a:p>
            <a:pPr lvl="1"/>
            <a:r>
              <a:rPr lang="en-US" sz="2400" dirty="0">
                <a:solidFill>
                  <a:srgbClr val="92D050"/>
                </a:solidFill>
              </a:rPr>
              <a:t>Call a timeout</a:t>
            </a:r>
          </a:p>
          <a:p>
            <a:pPr lvl="1"/>
            <a:r>
              <a:rPr lang="en-US" sz="2400" dirty="0">
                <a:solidFill>
                  <a:srgbClr val="92D050"/>
                </a:solidFill>
              </a:rPr>
              <a:t>Ask the R1 about a rule, no judgment calls</a:t>
            </a:r>
          </a:p>
          <a:p>
            <a:pPr lvl="1"/>
            <a:r>
              <a:rPr lang="en-US" sz="2400" dirty="0">
                <a:solidFill>
                  <a:srgbClr val="92D050"/>
                </a:solidFill>
              </a:rPr>
              <a:t>Ask for a rotation check of the R2</a:t>
            </a:r>
          </a:p>
          <a:p>
            <a:pPr lvl="1"/>
            <a:r>
              <a:rPr lang="en-US" sz="2400" dirty="0">
                <a:solidFill>
                  <a:srgbClr val="92D050"/>
                </a:solidFill>
              </a:rPr>
              <a:t>Remind Coaches that proper shoes must be worn on the court. Please ask your players to wear tennis shoes when participating in team warm up. </a:t>
            </a:r>
          </a:p>
          <a:p>
            <a:pPr marL="468630" lvl="1" indent="0">
              <a:buNone/>
            </a:pPr>
            <a:endParaRPr lang="en-US" sz="2400" dirty="0"/>
          </a:p>
          <a:p>
            <a:r>
              <a:rPr lang="en-US" sz="2800" dirty="0"/>
              <a:t>Remind Coaches that proper shoes must be worn on the court. Please ask players that do not have proper shoes to not participate in </a:t>
            </a:r>
            <a:r>
              <a:rPr lang="en-US" sz="2800" dirty="0" err="1"/>
              <a:t>prematch</a:t>
            </a:r>
            <a:r>
              <a:rPr lang="en-US" sz="2800" dirty="0"/>
              <a:t> team warm up. </a:t>
            </a:r>
          </a:p>
          <a:p>
            <a:endParaRPr lang="en-US" sz="2400" dirty="0"/>
          </a:p>
        </p:txBody>
      </p:sp>
    </p:spTree>
    <p:extLst>
      <p:ext uri="{BB962C8B-B14F-4D97-AF65-F5344CB8AC3E}">
        <p14:creationId xmlns:p14="http://schemas.microsoft.com/office/powerpoint/2010/main" val="753472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Let’s talk </a:t>
            </a:r>
            <a:r>
              <a:rPr lang="en-US" sz="2800" dirty="0" err="1"/>
              <a:t>covid</a:t>
            </a:r>
            <a:r>
              <a:rPr lang="en-US" sz="2800" dirty="0"/>
              <a:t>:</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2800" dirty="0"/>
              <a:t>Third and deciding game:</a:t>
            </a:r>
          </a:p>
          <a:p>
            <a:r>
              <a:rPr lang="en-US" sz="2800" dirty="0"/>
              <a:t>R1 sends everyone to their bench</a:t>
            </a:r>
          </a:p>
          <a:p>
            <a:r>
              <a:rPr lang="en-US" sz="2800" dirty="0"/>
              <a:t>R2 you must have a coin in your pocket or available to do the deciding game</a:t>
            </a:r>
          </a:p>
          <a:p>
            <a:r>
              <a:rPr lang="en-US" sz="2800" dirty="0"/>
              <a:t>R2 hold the coin above your head and double whistle</a:t>
            </a:r>
          </a:p>
          <a:p>
            <a:r>
              <a:rPr lang="en-US" sz="2800" dirty="0"/>
              <a:t>Walk to the center court</a:t>
            </a:r>
          </a:p>
          <a:p>
            <a:r>
              <a:rPr lang="en-US" sz="2800" dirty="0"/>
              <a:t>Only the captains need to come.</a:t>
            </a:r>
          </a:p>
        </p:txBody>
      </p:sp>
    </p:spTree>
    <p:extLst>
      <p:ext uri="{BB962C8B-B14F-4D97-AF65-F5344CB8AC3E}">
        <p14:creationId xmlns:p14="http://schemas.microsoft.com/office/powerpoint/2010/main" val="1336826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Let’s talk </a:t>
            </a:r>
            <a:r>
              <a:rPr lang="en-US" sz="2800" dirty="0" err="1"/>
              <a:t>covid</a:t>
            </a:r>
            <a:r>
              <a:rPr lang="en-US" sz="2800" dirty="0"/>
              <a:t>:</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lnSpcReduction="10000"/>
          </a:bodyPr>
          <a:lstStyle/>
          <a:p>
            <a:r>
              <a:rPr lang="en-US" sz="2800" dirty="0"/>
              <a:t>Third and deciding game:</a:t>
            </a:r>
          </a:p>
          <a:p>
            <a:r>
              <a:rPr lang="en-US" sz="2800" dirty="0"/>
              <a:t>Congratulate: “Great match, ladies!</a:t>
            </a:r>
          </a:p>
          <a:p>
            <a:r>
              <a:rPr lang="en-US" sz="2800" dirty="0"/>
              <a:t>Since visitor got the serve at the beginning of the game, then home team will call the toss. </a:t>
            </a:r>
          </a:p>
          <a:p>
            <a:r>
              <a:rPr lang="en-US" sz="2800" dirty="0"/>
              <a:t>Your choices are  serve or receive. </a:t>
            </a:r>
          </a:p>
          <a:p>
            <a:r>
              <a:rPr lang="en-US" sz="2800" dirty="0"/>
              <a:t>Toss the coin do not turn it over  when you catch it.</a:t>
            </a:r>
          </a:p>
          <a:p>
            <a:r>
              <a:rPr lang="en-US" sz="2800" dirty="0"/>
              <a:t>Whoever called the toss correctly chooses Serve or Receive</a:t>
            </a:r>
          </a:p>
          <a:p>
            <a:r>
              <a:rPr lang="en-US" sz="2800" dirty="0"/>
              <a:t>End with:  Any questions? Good luck!</a:t>
            </a:r>
          </a:p>
          <a:p>
            <a:r>
              <a:rPr lang="en-US" sz="2800" dirty="0"/>
              <a:t>R2 goes to the table and report who is serving. Turns to R1 and signals who is serving. </a:t>
            </a:r>
            <a:endParaRPr lang="en-US" sz="2400" dirty="0"/>
          </a:p>
        </p:txBody>
      </p:sp>
    </p:spTree>
    <p:extLst>
      <p:ext uri="{BB962C8B-B14F-4D97-AF65-F5344CB8AC3E}">
        <p14:creationId xmlns:p14="http://schemas.microsoft.com/office/powerpoint/2010/main" val="3961490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fontScale="92500"/>
          </a:bodyPr>
          <a:lstStyle/>
          <a:p>
            <a:r>
              <a:rPr lang="en-US" sz="3200" dirty="0"/>
              <a:t>3 or deciding game.</a:t>
            </a:r>
          </a:p>
          <a:p>
            <a:pPr lvl="1"/>
            <a:r>
              <a:rPr lang="en-US" sz="2400" dirty="0"/>
              <a:t>Send teams to their benches with captains going to the R2</a:t>
            </a:r>
          </a:p>
          <a:p>
            <a:pPr lvl="1"/>
            <a:r>
              <a:rPr lang="en-US" sz="2400" dirty="0"/>
              <a:t>Greet the captains with </a:t>
            </a:r>
            <a:r>
              <a:rPr lang="en-US" sz="2400" dirty="0">
                <a:solidFill>
                  <a:srgbClr val="92D050"/>
                </a:solidFill>
              </a:rPr>
              <a:t>“Great games ladies” </a:t>
            </a:r>
          </a:p>
          <a:p>
            <a:pPr lvl="1"/>
            <a:r>
              <a:rPr lang="en-US" sz="2400" dirty="0">
                <a:solidFill>
                  <a:srgbClr val="92D050"/>
                </a:solidFill>
              </a:rPr>
              <a:t>Visitor called the first toss, now the home team calls this toss. Your choices will be side, serve or receive.  Are you ready?</a:t>
            </a:r>
            <a:r>
              <a:rPr lang="en-US" sz="2400" dirty="0"/>
              <a:t> Toss the coin, </a:t>
            </a:r>
          </a:p>
          <a:p>
            <a:pPr lvl="1"/>
            <a:r>
              <a:rPr lang="en-US" sz="2400" dirty="0">
                <a:solidFill>
                  <a:srgbClr val="92D050"/>
                </a:solidFill>
              </a:rPr>
              <a:t>Winner of the toss gets choice of side, choice of serve or choice of receive.</a:t>
            </a:r>
          </a:p>
          <a:p>
            <a:pPr lvl="1"/>
            <a:r>
              <a:rPr lang="en-US" sz="2400" dirty="0"/>
              <a:t>If they choose side (Stay on same side or switch sides) then the other captain can choose serve or receive</a:t>
            </a:r>
          </a:p>
          <a:p>
            <a:pPr lvl="1"/>
            <a:r>
              <a:rPr lang="en-US" sz="2400" dirty="0"/>
              <a:t>If they choose serve, then the other captain can choose which side their team wants to play the last game.</a:t>
            </a:r>
          </a:p>
          <a:p>
            <a:pPr lvl="1"/>
            <a:r>
              <a:rPr lang="en-US" sz="2400" dirty="0"/>
              <a:t>Game goes to 25 in sub varsity winning by two points. Varsity goes to 15 winning by two points.</a:t>
            </a:r>
          </a:p>
        </p:txBody>
      </p:sp>
    </p:spTree>
    <p:extLst>
      <p:ext uri="{BB962C8B-B14F-4D97-AF65-F5344CB8AC3E}">
        <p14:creationId xmlns:p14="http://schemas.microsoft.com/office/powerpoint/2010/main" val="274015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52400"/>
            <a:ext cx="7772400" cy="876300"/>
          </a:xfrm>
        </p:spPr>
        <p:txBody>
          <a:bodyPr>
            <a:normAutofit/>
          </a:bodyPr>
          <a:lstStyle/>
          <a:p>
            <a:r>
              <a:rPr lang="en-US" sz="32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620486" y="457200"/>
            <a:ext cx="8153400" cy="5181600"/>
          </a:xfrm>
        </p:spPr>
        <p:txBody>
          <a:bodyPr>
            <a:normAutofit fontScale="92500"/>
          </a:bodyPr>
          <a:lstStyle/>
          <a:p>
            <a:r>
              <a:rPr lang="en-US" sz="3600" dirty="0"/>
              <a:t>Check your schedule. When you get a message from Arbiter, look at that as quickly as possible. Accept or decline as quickly as possible. </a:t>
            </a:r>
          </a:p>
          <a:p>
            <a:r>
              <a:rPr lang="en-US" sz="3600" dirty="0"/>
              <a:t>If you accept, commit to that. Don’t call at the last minute and decide to do something else unless very serious circumstances.</a:t>
            </a:r>
          </a:p>
          <a:p>
            <a:r>
              <a:rPr lang="en-US" sz="3600" dirty="0"/>
              <a:t>That leaves AB and Andrew with only the very most unavoidable changes to deal with.</a:t>
            </a:r>
          </a:p>
          <a:p>
            <a:endParaRPr lang="en-US" sz="1800" dirty="0"/>
          </a:p>
        </p:txBody>
      </p:sp>
    </p:spTree>
    <p:extLst>
      <p:ext uri="{BB962C8B-B14F-4D97-AF65-F5344CB8AC3E}">
        <p14:creationId xmlns:p14="http://schemas.microsoft.com/office/powerpoint/2010/main" val="3858774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35747873-8A39-4F7D-B98D-7B19BA7D4D80}"/>
              </a:ext>
            </a:extLst>
          </p:cNvPr>
          <p:cNvSpPr>
            <a:spLocks noGrp="1"/>
          </p:cNvSpPr>
          <p:nvPr>
            <p:ph idx="1"/>
          </p:nvPr>
        </p:nvSpPr>
        <p:spPr>
          <a:xfrm>
            <a:off x="457200" y="1828800"/>
            <a:ext cx="7772400" cy="3733800"/>
          </a:xfrm>
        </p:spPr>
        <p:txBody>
          <a:bodyPr>
            <a:normAutofit fontScale="92500" lnSpcReduction="20000"/>
          </a:bodyPr>
          <a:lstStyle/>
          <a:p>
            <a:r>
              <a:rPr lang="en-US" dirty="0"/>
              <a:t>Game: SPVO</a:t>
            </a:r>
          </a:p>
          <a:p>
            <a:r>
              <a:rPr lang="en-US" dirty="0"/>
              <a:t>Game Number: 1199</a:t>
            </a:r>
          </a:p>
          <a:p>
            <a:r>
              <a:rPr lang="en-US" dirty="0"/>
              <a:t>Position: R-2</a:t>
            </a:r>
          </a:p>
          <a:p>
            <a:r>
              <a:rPr lang="en-US" dirty="0"/>
              <a:t>Game Status: Normal</a:t>
            </a:r>
          </a:p>
          <a:p>
            <a:r>
              <a:rPr lang="en-US" dirty="0"/>
              <a:t>Date&amp; Time: 9/00/2200 Thu 9:00Am</a:t>
            </a:r>
          </a:p>
          <a:p>
            <a:r>
              <a:rPr lang="en-US" dirty="0"/>
              <a:t>Distance: 165</a:t>
            </a:r>
          </a:p>
          <a:p>
            <a:r>
              <a:rPr lang="en-US" dirty="0"/>
              <a:t>Sport&amp; Level: Varsity Volleyball</a:t>
            </a:r>
          </a:p>
          <a:p>
            <a:r>
              <a:rPr lang="en-US" dirty="0"/>
              <a:t>Site: Hallelujah, Hallelujah High School, Court 3</a:t>
            </a:r>
          </a:p>
          <a:p>
            <a:r>
              <a:rPr lang="en-US" dirty="0"/>
              <a:t>Home: Hallelujah High School, Court 3</a:t>
            </a:r>
          </a:p>
          <a:p>
            <a:r>
              <a:rPr lang="en-US" dirty="0"/>
              <a:t>Away: TBA</a:t>
            </a:r>
          </a:p>
          <a:p>
            <a:r>
              <a:rPr lang="en-US" dirty="0"/>
              <a:t>Contact: </a:t>
            </a:r>
            <a:r>
              <a:rPr lang="en-US" dirty="0">
                <a:solidFill>
                  <a:srgbClr val="FFC000"/>
                </a:solidFill>
              </a:rPr>
              <a:t>St.</a:t>
            </a:r>
            <a:r>
              <a:rPr lang="en-US" dirty="0"/>
              <a:t> </a:t>
            </a:r>
            <a:r>
              <a:rPr lang="en-US" dirty="0">
                <a:solidFill>
                  <a:srgbClr val="FFC000"/>
                </a:solidFill>
              </a:rPr>
              <a:t>Peter St.Peter@hallelujahisd.org</a:t>
            </a:r>
          </a:p>
        </p:txBody>
      </p:sp>
      <p:sp>
        <p:nvSpPr>
          <p:cNvPr id="14" name="Rectangle 5">
            <a:extLst>
              <a:ext uri="{FF2B5EF4-FFF2-40B4-BE49-F238E27FC236}">
                <a16:creationId xmlns:a16="http://schemas.microsoft.com/office/drawing/2014/main" id="{C772F67C-A24D-4E18-BACE-6F05017A551E}"/>
              </a:ext>
            </a:extLst>
          </p:cNvPr>
          <p:cNvSpPr>
            <a:spLocks noGrp="1" noChangeArrowheads="1"/>
          </p:cNvSpPr>
          <p:nvPr>
            <p:ph type="title"/>
          </p:nvPr>
        </p:nvSpPr>
        <p:spPr bwMode="auto">
          <a:xfrm>
            <a:off x="152400" y="926068"/>
            <a:ext cx="8686800"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02124"/>
                </a:solidFill>
                <a:effectLst/>
                <a:latin typeface="Google Sans"/>
              </a:rPr>
              <a:t>[</a:t>
            </a:r>
            <a:r>
              <a:rPr kumimoji="0" lang="en-US" altLang="en-US" sz="2400" b="0" i="0" u="none" strike="noStrike" cap="none" normalizeH="0" baseline="0" dirty="0">
                <a:ln>
                  <a:noFill/>
                </a:ln>
                <a:solidFill>
                  <a:srgbClr val="202124"/>
                </a:solidFill>
                <a:effectLst/>
                <a:latin typeface="Google Sans"/>
              </a:rPr>
              <a:t>ArbiterSports.com] Reminder for Game 1199, 9/00/2200 Thu 9:00 AM, </a:t>
            </a:r>
            <a:r>
              <a:rPr lang="en-US" altLang="en-US" sz="2400" cap="none" dirty="0">
                <a:solidFill>
                  <a:srgbClr val="202124"/>
                </a:solidFill>
                <a:latin typeface="Google Sans"/>
              </a:rPr>
              <a:t>Hallelujah High School, Court 3, Volleyball &amp; Varsity (inbox)</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AC071761-6007-4618-B448-026DB8ED8839}"/>
              </a:ext>
            </a:extLst>
          </p:cNvPr>
          <p:cNvSpPr txBox="1"/>
          <p:nvPr/>
        </p:nvSpPr>
        <p:spPr>
          <a:xfrm>
            <a:off x="315951" y="76200"/>
            <a:ext cx="8382000" cy="830997"/>
          </a:xfrm>
          <a:prstGeom prst="rect">
            <a:avLst/>
          </a:prstGeom>
          <a:noFill/>
        </p:spPr>
        <p:txBody>
          <a:bodyPr wrap="square" rtlCol="0">
            <a:spAutoFit/>
          </a:bodyPr>
          <a:lstStyle/>
          <a:p>
            <a:r>
              <a:rPr lang="en-US" sz="2400" dirty="0">
                <a:solidFill>
                  <a:srgbClr val="FFC000"/>
                </a:solidFill>
              </a:rPr>
              <a:t>This is the message you get from </a:t>
            </a:r>
            <a:r>
              <a:rPr lang="en-US" sz="2400" dirty="0" err="1">
                <a:solidFill>
                  <a:srgbClr val="FFC000"/>
                </a:solidFill>
              </a:rPr>
              <a:t>ArbiterSport</a:t>
            </a:r>
            <a:r>
              <a:rPr lang="en-US" sz="2400" dirty="0">
                <a:solidFill>
                  <a:srgbClr val="FFC000"/>
                </a:solidFill>
              </a:rPr>
              <a:t> for every game that has been assigned to you. </a:t>
            </a:r>
          </a:p>
        </p:txBody>
      </p:sp>
      <p:sp>
        <p:nvSpPr>
          <p:cNvPr id="17" name="Arrow: Left 16">
            <a:extLst>
              <a:ext uri="{FF2B5EF4-FFF2-40B4-BE49-F238E27FC236}">
                <a16:creationId xmlns:a16="http://schemas.microsoft.com/office/drawing/2014/main" id="{2CFC50F1-4C10-47A2-BD56-6DA0E77F254A}"/>
              </a:ext>
            </a:extLst>
          </p:cNvPr>
          <p:cNvSpPr/>
          <p:nvPr/>
        </p:nvSpPr>
        <p:spPr>
          <a:xfrm>
            <a:off x="3733800" y="3593585"/>
            <a:ext cx="51054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What level will I be expected to call?</a:t>
            </a:r>
          </a:p>
        </p:txBody>
      </p:sp>
      <p:sp>
        <p:nvSpPr>
          <p:cNvPr id="19" name="Arrow: Left 18">
            <a:extLst>
              <a:ext uri="{FF2B5EF4-FFF2-40B4-BE49-F238E27FC236}">
                <a16:creationId xmlns:a16="http://schemas.microsoft.com/office/drawing/2014/main" id="{DBBB036A-03D9-4A79-B0ED-FE2C68700073}"/>
              </a:ext>
            </a:extLst>
          </p:cNvPr>
          <p:cNvSpPr/>
          <p:nvPr/>
        </p:nvSpPr>
        <p:spPr>
          <a:xfrm>
            <a:off x="4343400" y="2983468"/>
            <a:ext cx="43434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 I put this in my phone on my calendar?</a:t>
            </a:r>
          </a:p>
        </p:txBody>
      </p:sp>
      <p:sp>
        <p:nvSpPr>
          <p:cNvPr id="20" name="Arrow: Left 19">
            <a:extLst>
              <a:ext uri="{FF2B5EF4-FFF2-40B4-BE49-F238E27FC236}">
                <a16:creationId xmlns:a16="http://schemas.microsoft.com/office/drawing/2014/main" id="{3EE1AE4C-217E-41AC-92AA-6D2450922611}"/>
              </a:ext>
            </a:extLst>
          </p:cNvPr>
          <p:cNvSpPr/>
          <p:nvPr/>
        </p:nvSpPr>
        <p:spPr>
          <a:xfrm>
            <a:off x="2362200" y="3276600"/>
            <a:ext cx="64008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Look on chart to see what ring for mileage. 15,30,45,70</a:t>
            </a:r>
          </a:p>
        </p:txBody>
      </p:sp>
      <p:sp>
        <p:nvSpPr>
          <p:cNvPr id="21" name="Arrow: Left 20">
            <a:extLst>
              <a:ext uri="{FF2B5EF4-FFF2-40B4-BE49-F238E27FC236}">
                <a16:creationId xmlns:a16="http://schemas.microsoft.com/office/drawing/2014/main" id="{2F1EB5E5-8716-48FE-B0C9-D9F693CF1057}"/>
              </a:ext>
            </a:extLst>
          </p:cNvPr>
          <p:cNvSpPr/>
          <p:nvPr/>
        </p:nvSpPr>
        <p:spPr>
          <a:xfrm>
            <a:off x="5486400" y="3914595"/>
            <a:ext cx="32766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Where am I going?</a:t>
            </a:r>
          </a:p>
        </p:txBody>
      </p:sp>
      <p:sp>
        <p:nvSpPr>
          <p:cNvPr id="22" name="Arrow: Left 21">
            <a:extLst>
              <a:ext uri="{FF2B5EF4-FFF2-40B4-BE49-F238E27FC236}">
                <a16:creationId xmlns:a16="http://schemas.microsoft.com/office/drawing/2014/main" id="{621B0932-8CFD-454B-BF92-22FE2C7ABE20}"/>
              </a:ext>
            </a:extLst>
          </p:cNvPr>
          <p:cNvSpPr/>
          <p:nvPr/>
        </p:nvSpPr>
        <p:spPr>
          <a:xfrm>
            <a:off x="4762500" y="4302204"/>
            <a:ext cx="35052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What court or Gym? </a:t>
            </a:r>
          </a:p>
        </p:txBody>
      </p:sp>
      <p:sp>
        <p:nvSpPr>
          <p:cNvPr id="23" name="Arrow: Left 22">
            <a:extLst>
              <a:ext uri="{FF2B5EF4-FFF2-40B4-BE49-F238E27FC236}">
                <a16:creationId xmlns:a16="http://schemas.microsoft.com/office/drawing/2014/main" id="{039477A9-FCBB-4B69-A657-2A2E36DD2919}"/>
              </a:ext>
            </a:extLst>
          </p:cNvPr>
          <p:cNvSpPr/>
          <p:nvPr/>
        </p:nvSpPr>
        <p:spPr>
          <a:xfrm>
            <a:off x="5105400" y="4800599"/>
            <a:ext cx="3657600" cy="11496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R1 contacts their partner(s). R2 contact R1 if you haven’t heard from them</a:t>
            </a:r>
          </a:p>
        </p:txBody>
      </p:sp>
      <p:sp>
        <p:nvSpPr>
          <p:cNvPr id="24" name="Arrow: Left 23">
            <a:extLst>
              <a:ext uri="{FF2B5EF4-FFF2-40B4-BE49-F238E27FC236}">
                <a16:creationId xmlns:a16="http://schemas.microsoft.com/office/drawing/2014/main" id="{B5B2A12B-88D6-4B54-9F6D-13CAB4B9D516}"/>
              </a:ext>
            </a:extLst>
          </p:cNvPr>
          <p:cNvSpPr/>
          <p:nvPr/>
        </p:nvSpPr>
        <p:spPr>
          <a:xfrm>
            <a:off x="3009900" y="2256472"/>
            <a:ext cx="51054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dirty="0"/>
              <a:t>Do I contact the school and my partner?</a:t>
            </a:r>
          </a:p>
        </p:txBody>
      </p:sp>
    </p:spTree>
    <p:extLst>
      <p:ext uri="{BB962C8B-B14F-4D97-AF65-F5344CB8AC3E}">
        <p14:creationId xmlns:p14="http://schemas.microsoft.com/office/powerpoint/2010/main" val="16893461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2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52400"/>
            <a:ext cx="7772400" cy="876300"/>
          </a:xfrm>
        </p:spPr>
        <p:txBody>
          <a:bodyPr>
            <a:normAutofit/>
          </a:bodyPr>
          <a:lstStyle/>
          <a:p>
            <a:r>
              <a:rPr lang="en-US" sz="32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457200" y="723900"/>
            <a:ext cx="8307049" cy="5181600"/>
          </a:xfrm>
        </p:spPr>
        <p:txBody>
          <a:bodyPr>
            <a:normAutofit fontScale="70000" lnSpcReduction="20000"/>
          </a:bodyPr>
          <a:lstStyle/>
          <a:p>
            <a:r>
              <a:rPr lang="en-US" sz="3600" dirty="0"/>
              <a:t>Since </a:t>
            </a:r>
            <a:r>
              <a:rPr lang="en-US" sz="3600" dirty="0" err="1"/>
              <a:t>Covid</a:t>
            </a:r>
            <a:r>
              <a:rPr lang="en-US" sz="3600" dirty="0"/>
              <a:t> </a:t>
            </a:r>
          </a:p>
          <a:p>
            <a:r>
              <a:rPr lang="en-US" sz="3600" dirty="0"/>
              <a:t>Email the coach and partner(s)to confirm games</a:t>
            </a:r>
          </a:p>
          <a:p>
            <a:r>
              <a:rPr lang="en-US" sz="3600" dirty="0"/>
              <a:t>Put everyone’s email address into the coach’s email so all can by notified with a reply all. </a:t>
            </a:r>
          </a:p>
          <a:p>
            <a:pPr marL="68580" indent="0">
              <a:buNone/>
            </a:pPr>
            <a:r>
              <a:rPr lang="en-US" sz="3600" dirty="0">
                <a:solidFill>
                  <a:schemeClr val="accent1">
                    <a:lumMod val="60000"/>
                    <a:lumOff val="40000"/>
                  </a:schemeClr>
                </a:solidFill>
              </a:rPr>
              <a:t>Coach,</a:t>
            </a:r>
          </a:p>
          <a:p>
            <a:pPr marL="68580" indent="0">
              <a:buNone/>
            </a:pPr>
            <a:r>
              <a:rPr lang="en-US" sz="3600" dirty="0">
                <a:solidFill>
                  <a:schemeClr val="accent1">
                    <a:lumMod val="60000"/>
                    <a:lumOff val="40000"/>
                  </a:schemeClr>
                </a:solidFill>
              </a:rPr>
              <a:t>     Terry Miller and Andrew Morales will be at your gym by 9:30 for the 10:00 game on Saturday, August 15. Other games are at 11:00, 12:00 and 1:00. If there are any changes please notify me or Andrew Morales, our assignor.</a:t>
            </a:r>
          </a:p>
          <a:p>
            <a:pPr marL="68580" indent="0">
              <a:buNone/>
            </a:pPr>
            <a:r>
              <a:rPr lang="en-US" sz="3600" dirty="0">
                <a:solidFill>
                  <a:schemeClr val="accent1">
                    <a:lumMod val="60000"/>
                    <a:lumOff val="40000"/>
                  </a:schemeClr>
                </a:solidFill>
              </a:rPr>
              <a:t>Thanks ,</a:t>
            </a:r>
          </a:p>
          <a:p>
            <a:pPr marL="68580" indent="0">
              <a:buNone/>
            </a:pPr>
            <a:r>
              <a:rPr lang="en-US" sz="3600" dirty="0">
                <a:solidFill>
                  <a:schemeClr val="accent1">
                    <a:lumMod val="60000"/>
                    <a:lumOff val="40000"/>
                  </a:schemeClr>
                </a:solidFill>
              </a:rPr>
              <a:t>Terry Miller</a:t>
            </a:r>
          </a:p>
          <a:p>
            <a:pPr marL="68580" indent="0">
              <a:buNone/>
            </a:pPr>
            <a:r>
              <a:rPr lang="en-US" sz="3600" dirty="0">
                <a:solidFill>
                  <a:schemeClr val="accent1">
                    <a:lumMod val="60000"/>
                    <a:lumOff val="40000"/>
                  </a:schemeClr>
                </a:solidFill>
              </a:rPr>
              <a:t>806-441-5385</a:t>
            </a:r>
          </a:p>
          <a:p>
            <a:pPr marL="68580" indent="0">
              <a:buNone/>
            </a:pPr>
            <a:r>
              <a:rPr lang="en-US" sz="3600" dirty="0">
                <a:solidFill>
                  <a:schemeClr val="accent1">
                    <a:lumMod val="60000"/>
                    <a:lumOff val="40000"/>
                  </a:schemeClr>
                </a:solidFill>
              </a:rPr>
              <a:t>Milter1978@gmail.com </a:t>
            </a:r>
          </a:p>
          <a:p>
            <a:endParaRPr lang="en-US" sz="1800" dirty="0"/>
          </a:p>
        </p:txBody>
      </p:sp>
    </p:spTree>
    <p:extLst>
      <p:ext uri="{BB962C8B-B14F-4D97-AF65-F5344CB8AC3E}">
        <p14:creationId xmlns:p14="http://schemas.microsoft.com/office/powerpoint/2010/main" val="1142485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52400"/>
            <a:ext cx="7772400" cy="876300"/>
          </a:xfrm>
        </p:spPr>
        <p:txBody>
          <a:bodyPr>
            <a:normAutofit/>
          </a:bodyPr>
          <a:lstStyle/>
          <a:p>
            <a:r>
              <a:rPr lang="en-US" sz="3200" dirty="0"/>
              <a:t>How to block:</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620486" y="457200"/>
            <a:ext cx="8153400" cy="5181600"/>
          </a:xfrm>
        </p:spPr>
        <p:txBody>
          <a:bodyPr>
            <a:normAutofit/>
          </a:bodyPr>
          <a:lstStyle/>
          <a:p>
            <a:r>
              <a:rPr lang="en-US" sz="3600" dirty="0"/>
              <a:t>Log into Arbitersports.com</a:t>
            </a:r>
          </a:p>
          <a:p>
            <a:r>
              <a:rPr lang="en-US" sz="3600" dirty="0"/>
              <a:t>Click on Blocks </a:t>
            </a:r>
          </a:p>
          <a:p>
            <a:r>
              <a:rPr lang="en-US" sz="3600" dirty="0"/>
              <a:t>Click on Site, Team, Partner</a:t>
            </a:r>
          </a:p>
          <a:p>
            <a:r>
              <a:rPr lang="en-US" sz="3600" dirty="0"/>
              <a:t>Click on Show All</a:t>
            </a:r>
          </a:p>
          <a:p>
            <a:r>
              <a:rPr lang="en-US" sz="3600" dirty="0"/>
              <a:t>From the drop-down menu choose the site, team partner you wish to block</a:t>
            </a:r>
          </a:p>
          <a:p>
            <a:r>
              <a:rPr lang="en-US" sz="3600" dirty="0"/>
              <a:t>Click save</a:t>
            </a:r>
          </a:p>
          <a:p>
            <a:r>
              <a:rPr lang="en-US" sz="3600" dirty="0"/>
              <a:t>You are only allowed three blocks</a:t>
            </a:r>
          </a:p>
          <a:p>
            <a:endParaRPr lang="en-US" sz="1800" dirty="0"/>
          </a:p>
        </p:txBody>
      </p:sp>
    </p:spTree>
    <p:extLst>
      <p:ext uri="{BB962C8B-B14F-4D97-AF65-F5344CB8AC3E}">
        <p14:creationId xmlns:p14="http://schemas.microsoft.com/office/powerpoint/2010/main" val="2705883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609600" y="-190500"/>
            <a:ext cx="7772400" cy="876300"/>
          </a:xfrm>
        </p:spPr>
        <p:txBody>
          <a:bodyPr>
            <a:normAutofit/>
          </a:bodyPr>
          <a:lstStyle/>
          <a:p>
            <a:r>
              <a:rPr lang="en-US" sz="2800" dirty="0"/>
              <a:t>Reminders:</a:t>
            </a:r>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0" y="381000"/>
            <a:ext cx="8915400" cy="5257800"/>
          </a:xfrm>
        </p:spPr>
        <p:txBody>
          <a:bodyPr>
            <a:normAutofit/>
          </a:bodyPr>
          <a:lstStyle/>
          <a:p>
            <a:r>
              <a:rPr lang="en-US" sz="2800" dirty="0"/>
              <a:t>South Plains Volleyball Officials Metro Plan Mileage Grid</a:t>
            </a:r>
          </a:p>
        </p:txBody>
      </p:sp>
      <p:graphicFrame>
        <p:nvGraphicFramePr>
          <p:cNvPr id="4" name="Table 3">
            <a:extLst>
              <a:ext uri="{FF2B5EF4-FFF2-40B4-BE49-F238E27FC236}">
                <a16:creationId xmlns:a16="http://schemas.microsoft.com/office/drawing/2014/main" id="{0D0C01C8-3A22-4E86-A6D3-FD10E943F917}"/>
              </a:ext>
            </a:extLst>
          </p:cNvPr>
          <p:cNvGraphicFramePr>
            <a:graphicFrameLocks noGrp="1"/>
          </p:cNvGraphicFramePr>
          <p:nvPr>
            <p:extLst>
              <p:ext uri="{D42A27DB-BD31-4B8C-83A1-F6EECF244321}">
                <p14:modId xmlns:p14="http://schemas.microsoft.com/office/powerpoint/2010/main" val="2543834500"/>
              </p:ext>
            </p:extLst>
          </p:nvPr>
        </p:nvGraphicFramePr>
        <p:xfrm>
          <a:off x="457200" y="810260"/>
          <a:ext cx="8305800" cy="775349"/>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2913250080"/>
                    </a:ext>
                  </a:extLst>
                </a:gridCol>
                <a:gridCol w="2076450">
                  <a:extLst>
                    <a:ext uri="{9D8B030D-6E8A-4147-A177-3AD203B41FA5}">
                      <a16:colId xmlns:a16="http://schemas.microsoft.com/office/drawing/2014/main" val="492272179"/>
                    </a:ext>
                  </a:extLst>
                </a:gridCol>
                <a:gridCol w="2076450">
                  <a:extLst>
                    <a:ext uri="{9D8B030D-6E8A-4147-A177-3AD203B41FA5}">
                      <a16:colId xmlns:a16="http://schemas.microsoft.com/office/drawing/2014/main" val="1406439617"/>
                    </a:ext>
                  </a:extLst>
                </a:gridCol>
                <a:gridCol w="2076450">
                  <a:extLst>
                    <a:ext uri="{9D8B030D-6E8A-4147-A177-3AD203B41FA5}">
                      <a16:colId xmlns:a16="http://schemas.microsoft.com/office/drawing/2014/main" val="756455934"/>
                    </a:ext>
                  </a:extLst>
                </a:gridCol>
              </a:tblGrid>
              <a:tr h="304151">
                <a:tc>
                  <a:txBody>
                    <a:bodyPr/>
                    <a:lstStyle/>
                    <a:p>
                      <a:pPr algn="ctr"/>
                      <a:r>
                        <a:rPr lang="en-US" sz="1800" dirty="0"/>
                        <a:t>0-30 mile Ring</a:t>
                      </a:r>
                      <a:endParaRPr lang="en-US" dirty="0"/>
                    </a:p>
                  </a:txBody>
                  <a:tcPr/>
                </a:tc>
                <a:tc>
                  <a:txBody>
                    <a:bodyPr/>
                    <a:lstStyle/>
                    <a:p>
                      <a:pPr algn="ctr"/>
                      <a:r>
                        <a:rPr lang="en-US" sz="1800" dirty="0"/>
                        <a:t>31-60 mile Ring </a:t>
                      </a:r>
                      <a:endParaRPr lang="en-US" dirty="0"/>
                    </a:p>
                  </a:txBody>
                  <a:tcPr/>
                </a:tc>
                <a:tc>
                  <a:txBody>
                    <a:bodyPr/>
                    <a:lstStyle/>
                    <a:p>
                      <a:pPr algn="ctr"/>
                      <a:r>
                        <a:rPr lang="en-US" sz="1800" dirty="0"/>
                        <a:t>61-90 Mile Ring </a:t>
                      </a:r>
                      <a:endParaRPr lang="en-US" dirty="0"/>
                    </a:p>
                  </a:txBody>
                  <a:tcPr/>
                </a:tc>
                <a:tc>
                  <a:txBody>
                    <a:bodyPr/>
                    <a:lstStyle/>
                    <a:p>
                      <a:pPr algn="ctr"/>
                      <a:r>
                        <a:rPr lang="en-US" sz="1800" dirty="0"/>
                        <a:t>91-120 Mile Ring </a:t>
                      </a:r>
                      <a:endParaRPr lang="en-US" dirty="0"/>
                    </a:p>
                  </a:txBody>
                  <a:tcPr/>
                </a:tc>
                <a:extLst>
                  <a:ext uri="{0D108BD9-81ED-4DB2-BD59-A6C34878D82A}">
                    <a16:rowId xmlns:a16="http://schemas.microsoft.com/office/drawing/2014/main" val="2233087066"/>
                  </a:ext>
                </a:extLst>
              </a:tr>
              <a:tr h="409589">
                <a:tc>
                  <a:txBody>
                    <a:bodyPr/>
                    <a:lstStyle/>
                    <a:p>
                      <a:pPr algn="ctr"/>
                      <a:r>
                        <a:rPr lang="en-US" dirty="0"/>
                        <a:t>$15</a:t>
                      </a:r>
                    </a:p>
                  </a:txBody>
                  <a:tcPr/>
                </a:tc>
                <a:tc>
                  <a:txBody>
                    <a:bodyPr/>
                    <a:lstStyle/>
                    <a:p>
                      <a:pPr algn="ctr"/>
                      <a:r>
                        <a:rPr lang="en-US" dirty="0"/>
                        <a:t>$30</a:t>
                      </a:r>
                    </a:p>
                  </a:txBody>
                  <a:tcPr/>
                </a:tc>
                <a:tc>
                  <a:txBody>
                    <a:bodyPr/>
                    <a:lstStyle/>
                    <a:p>
                      <a:pPr algn="ctr"/>
                      <a:r>
                        <a:rPr lang="en-US" dirty="0"/>
                        <a:t>$45</a:t>
                      </a:r>
                    </a:p>
                  </a:txBody>
                  <a:tcPr/>
                </a:tc>
                <a:tc>
                  <a:txBody>
                    <a:bodyPr/>
                    <a:lstStyle/>
                    <a:p>
                      <a:pPr algn="ctr"/>
                      <a:r>
                        <a:rPr lang="en-US" dirty="0"/>
                        <a:t>$70</a:t>
                      </a:r>
                    </a:p>
                  </a:txBody>
                  <a:tcPr/>
                </a:tc>
                <a:extLst>
                  <a:ext uri="{0D108BD9-81ED-4DB2-BD59-A6C34878D82A}">
                    <a16:rowId xmlns:a16="http://schemas.microsoft.com/office/drawing/2014/main" val="1569983870"/>
                  </a:ext>
                </a:extLst>
              </a:tr>
            </a:tbl>
          </a:graphicData>
        </a:graphic>
      </p:graphicFrame>
      <p:graphicFrame>
        <p:nvGraphicFramePr>
          <p:cNvPr id="5" name="Table 4">
            <a:extLst>
              <a:ext uri="{FF2B5EF4-FFF2-40B4-BE49-F238E27FC236}">
                <a16:creationId xmlns:a16="http://schemas.microsoft.com/office/drawing/2014/main" id="{5FBC0BDF-C844-439D-BCFE-9AF19209AD0A}"/>
              </a:ext>
            </a:extLst>
          </p:cNvPr>
          <p:cNvGraphicFramePr>
            <a:graphicFrameLocks noGrp="1"/>
          </p:cNvGraphicFramePr>
          <p:nvPr>
            <p:extLst>
              <p:ext uri="{D42A27DB-BD31-4B8C-83A1-F6EECF244321}">
                <p14:modId xmlns:p14="http://schemas.microsoft.com/office/powerpoint/2010/main" val="2363262522"/>
              </p:ext>
            </p:extLst>
          </p:nvPr>
        </p:nvGraphicFramePr>
        <p:xfrm>
          <a:off x="457200" y="1585609"/>
          <a:ext cx="8305800" cy="5069786"/>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2548581418"/>
                    </a:ext>
                  </a:extLst>
                </a:gridCol>
                <a:gridCol w="2076450">
                  <a:extLst>
                    <a:ext uri="{9D8B030D-6E8A-4147-A177-3AD203B41FA5}">
                      <a16:colId xmlns:a16="http://schemas.microsoft.com/office/drawing/2014/main" val="2354594196"/>
                    </a:ext>
                  </a:extLst>
                </a:gridCol>
                <a:gridCol w="2076450">
                  <a:extLst>
                    <a:ext uri="{9D8B030D-6E8A-4147-A177-3AD203B41FA5}">
                      <a16:colId xmlns:a16="http://schemas.microsoft.com/office/drawing/2014/main" val="3203697074"/>
                    </a:ext>
                  </a:extLst>
                </a:gridCol>
                <a:gridCol w="2076450">
                  <a:extLst>
                    <a:ext uri="{9D8B030D-6E8A-4147-A177-3AD203B41FA5}">
                      <a16:colId xmlns:a16="http://schemas.microsoft.com/office/drawing/2014/main" val="2913008056"/>
                    </a:ext>
                  </a:extLst>
                </a:gridCol>
              </a:tblGrid>
              <a:tr h="614595">
                <a:tc>
                  <a:txBody>
                    <a:bodyPr/>
                    <a:lstStyle/>
                    <a:p>
                      <a:pPr algn="ctr"/>
                      <a:r>
                        <a:rPr lang="en-US" b="0" dirty="0">
                          <a:solidFill>
                            <a:schemeClr val="bg2"/>
                          </a:solidFill>
                        </a:rPr>
                        <a:t>Cooper ISD</a:t>
                      </a:r>
                    </a:p>
                  </a:txBody>
                  <a:tcPr>
                    <a:solidFill>
                      <a:srgbClr val="F2FBE5"/>
                    </a:solidFill>
                  </a:tcPr>
                </a:tc>
                <a:tc>
                  <a:txBody>
                    <a:bodyPr/>
                    <a:lstStyle/>
                    <a:p>
                      <a:pPr algn="ctr"/>
                      <a:r>
                        <a:rPr lang="en-US" b="0" dirty="0">
                          <a:solidFill>
                            <a:schemeClr val="bg2"/>
                          </a:solidFill>
                        </a:rPr>
                        <a:t>Brownfield</a:t>
                      </a:r>
                    </a:p>
                  </a:txBody>
                  <a:tcPr>
                    <a:solidFill>
                      <a:srgbClr val="F2FBE5"/>
                    </a:solidFill>
                  </a:tcPr>
                </a:tc>
                <a:tc>
                  <a:txBody>
                    <a:bodyPr/>
                    <a:lstStyle/>
                    <a:p>
                      <a:pPr algn="ctr"/>
                      <a:r>
                        <a:rPr lang="en-US" b="0" dirty="0">
                          <a:solidFill>
                            <a:schemeClr val="bg2"/>
                          </a:solidFill>
                        </a:rPr>
                        <a:t>Denver City</a:t>
                      </a:r>
                    </a:p>
                  </a:txBody>
                  <a:tcPr>
                    <a:solidFill>
                      <a:srgbClr val="F2FBE5"/>
                    </a:solidFill>
                  </a:tcPr>
                </a:tc>
                <a:tc>
                  <a:txBody>
                    <a:bodyPr/>
                    <a:lstStyle/>
                    <a:p>
                      <a:pPr algn="ctr"/>
                      <a:r>
                        <a:rPr lang="en-US" b="0" dirty="0">
                          <a:solidFill>
                            <a:schemeClr val="bg2"/>
                          </a:solidFill>
                        </a:rPr>
                        <a:t>Andrews ISD</a:t>
                      </a:r>
                    </a:p>
                    <a:p>
                      <a:pPr algn="ctr"/>
                      <a:endParaRPr lang="en-US" b="0" dirty="0">
                        <a:solidFill>
                          <a:schemeClr val="bg2"/>
                        </a:solidFill>
                      </a:endParaRPr>
                    </a:p>
                  </a:txBody>
                  <a:tcPr>
                    <a:solidFill>
                      <a:srgbClr val="F2FBE5"/>
                    </a:solidFill>
                  </a:tcPr>
                </a:tc>
                <a:extLst>
                  <a:ext uri="{0D108BD9-81ED-4DB2-BD59-A6C34878D82A}">
                    <a16:rowId xmlns:a16="http://schemas.microsoft.com/office/drawing/2014/main" val="4128710461"/>
                  </a:ext>
                </a:extLst>
              </a:tr>
              <a:tr h="614595">
                <a:tc>
                  <a:txBody>
                    <a:bodyPr/>
                    <a:lstStyle/>
                    <a:p>
                      <a:pPr algn="ctr"/>
                      <a:r>
                        <a:rPr lang="en-US" dirty="0" err="1"/>
                        <a:t>Frenship</a:t>
                      </a:r>
                      <a:r>
                        <a:rPr lang="en-US" dirty="0"/>
                        <a:t> ISD</a:t>
                      </a:r>
                    </a:p>
                  </a:txBody>
                  <a:tcPr/>
                </a:tc>
                <a:tc>
                  <a:txBody>
                    <a:bodyPr/>
                    <a:lstStyle/>
                    <a:p>
                      <a:pPr algn="ctr"/>
                      <a:r>
                        <a:rPr lang="en-US" dirty="0"/>
                        <a:t>Littlefield</a:t>
                      </a:r>
                    </a:p>
                  </a:txBody>
                  <a:tcPr/>
                </a:tc>
                <a:tc>
                  <a:txBody>
                    <a:bodyPr/>
                    <a:lstStyle/>
                    <a:p>
                      <a:pPr algn="ctr"/>
                      <a:r>
                        <a:rPr lang="en-US" dirty="0"/>
                        <a:t>Klondike</a:t>
                      </a:r>
                    </a:p>
                    <a:p>
                      <a:pPr algn="ctr"/>
                      <a:endParaRPr lang="en-US" dirty="0"/>
                    </a:p>
                  </a:txBody>
                  <a:tcPr/>
                </a:tc>
                <a:tc>
                  <a:txBody>
                    <a:bodyPr/>
                    <a:lstStyle/>
                    <a:p>
                      <a:pPr algn="ctr"/>
                      <a:endParaRPr lang="en-US"/>
                    </a:p>
                  </a:txBody>
                  <a:tcPr/>
                </a:tc>
                <a:extLst>
                  <a:ext uri="{0D108BD9-81ED-4DB2-BD59-A6C34878D82A}">
                    <a16:rowId xmlns:a16="http://schemas.microsoft.com/office/drawing/2014/main" val="3478957245"/>
                  </a:ext>
                </a:extLst>
              </a:tr>
              <a:tr h="589226">
                <a:tc>
                  <a:txBody>
                    <a:bodyPr/>
                    <a:lstStyle/>
                    <a:p>
                      <a:pPr algn="ctr"/>
                      <a:r>
                        <a:rPr lang="en-US" dirty="0"/>
                        <a:t>Home School Titans</a:t>
                      </a:r>
                    </a:p>
                  </a:txBody>
                  <a:tcPr/>
                </a:tc>
                <a:tc>
                  <a:txBody>
                    <a:bodyPr/>
                    <a:lstStyle/>
                    <a:p>
                      <a:pPr algn="ctr"/>
                      <a:r>
                        <a:rPr lang="en-US" dirty="0"/>
                        <a:t>Olton</a:t>
                      </a:r>
                    </a:p>
                  </a:txBody>
                  <a:tcPr/>
                </a:tc>
                <a:tc>
                  <a:txBody>
                    <a:bodyPr/>
                    <a:lstStyle/>
                    <a:p>
                      <a:pPr algn="ctr"/>
                      <a:r>
                        <a:rPr lang="en-US" dirty="0"/>
                        <a:t>Lamesa </a:t>
                      </a:r>
                    </a:p>
                  </a:txBody>
                  <a:tcPr/>
                </a:tc>
                <a:tc>
                  <a:txBody>
                    <a:bodyPr/>
                    <a:lstStyle/>
                    <a:p>
                      <a:pPr algn="ctr"/>
                      <a:endParaRPr lang="en-US" dirty="0"/>
                    </a:p>
                  </a:txBody>
                  <a:tcPr/>
                </a:tc>
                <a:extLst>
                  <a:ext uri="{0D108BD9-81ED-4DB2-BD59-A6C34878D82A}">
                    <a16:rowId xmlns:a16="http://schemas.microsoft.com/office/drawing/2014/main" val="2808566383"/>
                  </a:ext>
                </a:extLst>
              </a:tr>
              <a:tr h="614595">
                <a:tc>
                  <a:txBody>
                    <a:bodyPr/>
                    <a:lstStyle/>
                    <a:p>
                      <a:pPr algn="ctr"/>
                      <a:r>
                        <a:rPr lang="en-US" dirty="0"/>
                        <a:t>Idalou ISD</a:t>
                      </a:r>
                    </a:p>
                  </a:txBody>
                  <a:tcPr/>
                </a:tc>
                <a:tc>
                  <a:txBody>
                    <a:bodyPr/>
                    <a:lstStyle/>
                    <a:p>
                      <a:pPr algn="ctr"/>
                      <a:r>
                        <a:rPr lang="en-US" dirty="0"/>
                        <a:t>Plainview ISD</a:t>
                      </a:r>
                    </a:p>
                  </a:txBody>
                  <a:tcPr/>
                </a:tc>
                <a:tc>
                  <a:txBody>
                    <a:bodyPr/>
                    <a:lstStyle/>
                    <a:p>
                      <a:pPr algn="ctr"/>
                      <a:r>
                        <a:rPr lang="en-US" dirty="0"/>
                        <a:t>Loop</a:t>
                      </a:r>
                    </a:p>
                    <a:p>
                      <a:pPr algn="ctr"/>
                      <a:endParaRPr lang="en-US" dirty="0"/>
                    </a:p>
                  </a:txBody>
                  <a:tcPr/>
                </a:tc>
                <a:tc>
                  <a:txBody>
                    <a:bodyPr/>
                    <a:lstStyle/>
                    <a:p>
                      <a:pPr algn="ctr"/>
                      <a:endParaRPr lang="en-US" dirty="0"/>
                    </a:p>
                  </a:txBody>
                  <a:tcPr/>
                </a:tc>
                <a:extLst>
                  <a:ext uri="{0D108BD9-81ED-4DB2-BD59-A6C34878D82A}">
                    <a16:rowId xmlns:a16="http://schemas.microsoft.com/office/drawing/2014/main" val="2279650471"/>
                  </a:ext>
                </a:extLst>
              </a:tr>
              <a:tr h="614595">
                <a:tc>
                  <a:txBody>
                    <a:bodyPr/>
                    <a:lstStyle/>
                    <a:p>
                      <a:pPr algn="ctr"/>
                      <a:r>
                        <a:rPr lang="en-US" dirty="0"/>
                        <a:t>Levelland ISD</a:t>
                      </a:r>
                    </a:p>
                  </a:txBody>
                  <a:tcPr/>
                </a:tc>
                <a:tc>
                  <a:txBody>
                    <a:bodyPr/>
                    <a:lstStyle/>
                    <a:p>
                      <a:pPr algn="ctr"/>
                      <a:r>
                        <a:rPr lang="en-US" dirty="0"/>
                        <a:t>Plainview</a:t>
                      </a:r>
                    </a:p>
                    <a:p>
                      <a:pPr algn="ctr"/>
                      <a:r>
                        <a:rPr lang="en-US" dirty="0"/>
                        <a:t>TAPPS School</a:t>
                      </a:r>
                    </a:p>
                  </a:txBody>
                  <a:tcPr/>
                </a:tc>
                <a:tc>
                  <a:txBody>
                    <a:bodyPr/>
                    <a:lstStyle/>
                    <a:p>
                      <a:pPr algn="ctr"/>
                      <a:r>
                        <a:rPr lang="en-US" dirty="0"/>
                        <a:t>Plains</a:t>
                      </a:r>
                    </a:p>
                  </a:txBody>
                  <a:tcPr/>
                </a:tc>
                <a:tc>
                  <a:txBody>
                    <a:bodyPr/>
                    <a:lstStyle/>
                    <a:p>
                      <a:pPr algn="ctr"/>
                      <a:endParaRPr lang="en-US" dirty="0"/>
                    </a:p>
                  </a:txBody>
                  <a:tcPr/>
                </a:tc>
                <a:extLst>
                  <a:ext uri="{0D108BD9-81ED-4DB2-BD59-A6C34878D82A}">
                    <a16:rowId xmlns:a16="http://schemas.microsoft.com/office/drawing/2014/main" val="3547153197"/>
                  </a:ext>
                </a:extLst>
              </a:tr>
              <a:tr h="351197">
                <a:tc>
                  <a:txBody>
                    <a:bodyPr/>
                    <a:lstStyle/>
                    <a:p>
                      <a:pPr algn="ctr"/>
                      <a:r>
                        <a:rPr lang="en-US" dirty="0"/>
                        <a:t>Lubbock ISD</a:t>
                      </a:r>
                    </a:p>
                  </a:txBody>
                  <a:tcPr/>
                </a:tc>
                <a:tc>
                  <a:txBody>
                    <a:bodyPr/>
                    <a:lstStyle/>
                    <a:p>
                      <a:pPr algn="ctr"/>
                      <a:r>
                        <a:rPr lang="en-US" dirty="0"/>
                        <a:t>Post</a:t>
                      </a:r>
                    </a:p>
                  </a:txBody>
                  <a:tcPr/>
                </a:tc>
                <a:tc>
                  <a:txBody>
                    <a:bodyPr/>
                    <a:lstStyle/>
                    <a:p>
                      <a:pPr algn="ctr"/>
                      <a:r>
                        <a:rPr lang="en-US" dirty="0"/>
                        <a:t>Seminole</a:t>
                      </a:r>
                    </a:p>
                  </a:txBody>
                  <a:tcPr/>
                </a:tc>
                <a:tc>
                  <a:txBody>
                    <a:bodyPr/>
                    <a:lstStyle/>
                    <a:p>
                      <a:pPr algn="ctr"/>
                      <a:endParaRPr lang="en-US" dirty="0"/>
                    </a:p>
                  </a:txBody>
                  <a:tcPr/>
                </a:tc>
                <a:extLst>
                  <a:ext uri="{0D108BD9-81ED-4DB2-BD59-A6C34878D82A}">
                    <a16:rowId xmlns:a16="http://schemas.microsoft.com/office/drawing/2014/main" val="2623699589"/>
                  </a:ext>
                </a:extLst>
              </a:tr>
              <a:tr h="614595">
                <a:tc>
                  <a:txBody>
                    <a:bodyPr/>
                    <a:lstStyle/>
                    <a:p>
                      <a:pPr algn="ctr"/>
                      <a:r>
                        <a:rPr lang="en-US" dirty="0"/>
                        <a:t>Lubbock TAPPS School</a:t>
                      </a:r>
                    </a:p>
                  </a:txBody>
                  <a:tcPr/>
                </a:tc>
                <a:tc>
                  <a:txBody>
                    <a:bodyPr/>
                    <a:lstStyle/>
                    <a:p>
                      <a:pPr algn="ctr"/>
                      <a:r>
                        <a:rPr lang="en-US" dirty="0" err="1"/>
                        <a:t>Welman</a:t>
                      </a:r>
                      <a:r>
                        <a:rPr lang="en-US" dirty="0"/>
                        <a:t>-Union</a:t>
                      </a:r>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4006734815"/>
                  </a:ext>
                </a:extLst>
              </a:tr>
              <a:tr h="877993">
                <a:tc>
                  <a:txBody>
                    <a:bodyPr/>
                    <a:lstStyle/>
                    <a:p>
                      <a:pPr algn="ctr"/>
                      <a:r>
                        <a:rPr lang="en-US" dirty="0"/>
                        <a:t>Ropes ISD</a:t>
                      </a:r>
                    </a:p>
                    <a:p>
                      <a:pPr algn="ctr"/>
                      <a:r>
                        <a:rPr lang="en-US" dirty="0"/>
                        <a:t>Shallowater ISD</a:t>
                      </a:r>
                    </a:p>
                    <a:p>
                      <a:pPr algn="ctr"/>
                      <a:r>
                        <a:rPr lang="en-US" dirty="0" err="1"/>
                        <a:t>Talkington</a:t>
                      </a:r>
                      <a:r>
                        <a:rPr lang="en-US" dirty="0"/>
                        <a:t> ISD</a:t>
                      </a:r>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4099945597"/>
                  </a:ext>
                </a:extLst>
              </a:tr>
            </a:tbl>
          </a:graphicData>
        </a:graphic>
      </p:graphicFrame>
    </p:spTree>
    <p:extLst>
      <p:ext uri="{BB962C8B-B14F-4D97-AF65-F5344CB8AC3E}">
        <p14:creationId xmlns:p14="http://schemas.microsoft.com/office/powerpoint/2010/main" val="344707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533400" y="-76200"/>
            <a:ext cx="7772400" cy="876300"/>
          </a:xfrm>
        </p:spPr>
        <p:txBody>
          <a:bodyPr>
            <a:normAutofit/>
          </a:bodyPr>
          <a:lstStyle/>
          <a:p>
            <a:r>
              <a:rPr lang="en-US" sz="2800" dirty="0" err="1"/>
              <a:t>SPVO.Org</a:t>
            </a:r>
            <a:endParaRPr lang="en-US" sz="2800" dirty="0"/>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114300" y="800100"/>
            <a:ext cx="8915400" cy="5257800"/>
          </a:xfrm>
        </p:spPr>
        <p:txBody>
          <a:bodyPr>
            <a:normAutofit/>
          </a:bodyPr>
          <a:lstStyle/>
          <a:p>
            <a:r>
              <a:rPr lang="en-US" sz="2800" dirty="0"/>
              <a:t>Go to SPVO.org</a:t>
            </a:r>
          </a:p>
          <a:p>
            <a:r>
              <a:rPr lang="en-US" sz="2800" dirty="0"/>
              <a:t>Forms </a:t>
            </a:r>
          </a:p>
          <a:p>
            <a:r>
              <a:rPr lang="en-US" sz="2800" dirty="0"/>
              <a:t>2020 Metro Rings</a:t>
            </a:r>
          </a:p>
          <a:p>
            <a:r>
              <a:rPr lang="en-US" sz="2800" dirty="0"/>
              <a:t>Put a copy of this in your folder with your pay sheets so you can charge the correct mileage</a:t>
            </a:r>
          </a:p>
          <a:p>
            <a:r>
              <a:rPr lang="en-US" sz="2800" dirty="0"/>
              <a:t>Remember mileage is from the chapter location not your location</a:t>
            </a:r>
          </a:p>
          <a:p>
            <a:r>
              <a:rPr lang="en-US" sz="2800" dirty="0"/>
              <a:t>If the mileage is over 120 mile ONE WAY then portal to portal will be used</a:t>
            </a:r>
            <a:r>
              <a:rPr lang="en-US" dirty="0"/>
              <a:t>.</a:t>
            </a:r>
            <a:endParaRPr lang="en-US" sz="2000" dirty="0"/>
          </a:p>
        </p:txBody>
      </p:sp>
    </p:spTree>
    <p:extLst>
      <p:ext uri="{BB962C8B-B14F-4D97-AF65-F5344CB8AC3E}">
        <p14:creationId xmlns:p14="http://schemas.microsoft.com/office/powerpoint/2010/main" val="2106209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BCAF-9243-49B2-B0FF-2C5A40155701}"/>
              </a:ext>
            </a:extLst>
          </p:cNvPr>
          <p:cNvSpPr>
            <a:spLocks noGrp="1"/>
          </p:cNvSpPr>
          <p:nvPr>
            <p:ph type="title"/>
          </p:nvPr>
        </p:nvSpPr>
        <p:spPr>
          <a:xfrm>
            <a:off x="533400" y="-76200"/>
            <a:ext cx="7772400" cy="876300"/>
          </a:xfrm>
        </p:spPr>
        <p:txBody>
          <a:bodyPr>
            <a:normAutofit/>
          </a:bodyPr>
          <a:lstStyle/>
          <a:p>
            <a:r>
              <a:rPr lang="en-US" sz="2800" dirty="0" err="1"/>
              <a:t>SPVO.Org</a:t>
            </a:r>
            <a:endParaRPr lang="en-US" sz="2800" dirty="0"/>
          </a:p>
        </p:txBody>
      </p:sp>
      <p:sp>
        <p:nvSpPr>
          <p:cNvPr id="3" name="Content Placeholder 2">
            <a:extLst>
              <a:ext uri="{FF2B5EF4-FFF2-40B4-BE49-F238E27FC236}">
                <a16:creationId xmlns:a16="http://schemas.microsoft.com/office/drawing/2014/main" id="{0EA4AEBA-4FFC-4C9F-890D-5F00C21A1BFA}"/>
              </a:ext>
            </a:extLst>
          </p:cNvPr>
          <p:cNvSpPr>
            <a:spLocks noGrp="1"/>
          </p:cNvSpPr>
          <p:nvPr>
            <p:ph idx="1"/>
          </p:nvPr>
        </p:nvSpPr>
        <p:spPr>
          <a:xfrm>
            <a:off x="114300" y="800100"/>
            <a:ext cx="8915400" cy="5257800"/>
          </a:xfrm>
        </p:spPr>
        <p:txBody>
          <a:bodyPr>
            <a:normAutofit/>
          </a:bodyPr>
          <a:lstStyle/>
          <a:p>
            <a:r>
              <a:rPr lang="en-US" sz="2800" dirty="0"/>
              <a:t>Go to SPVO.org</a:t>
            </a:r>
          </a:p>
          <a:p>
            <a:r>
              <a:rPr lang="en-US" sz="2800" dirty="0"/>
              <a:t>Forms </a:t>
            </a:r>
          </a:p>
          <a:p>
            <a:r>
              <a:rPr lang="en-US" sz="2800" dirty="0"/>
              <a:t>Pay sheet fillable; W-9 fillable</a:t>
            </a:r>
          </a:p>
          <a:p>
            <a:r>
              <a:rPr lang="en-US" sz="2800" dirty="0"/>
              <a:t>Add your name, address, any information that will always be used</a:t>
            </a:r>
          </a:p>
          <a:p>
            <a:r>
              <a:rPr lang="en-US" sz="2800" dirty="0"/>
              <a:t>When assigned, you can add partner, site, teams </a:t>
            </a:r>
            <a:r>
              <a:rPr lang="en-US" sz="2800" dirty="0" err="1"/>
              <a:t>etc</a:t>
            </a:r>
            <a:endParaRPr lang="en-US" sz="2800" dirty="0"/>
          </a:p>
          <a:p>
            <a:r>
              <a:rPr lang="en-US" sz="2800" dirty="0"/>
              <a:t>Check your mileage chart for correct mileage charged</a:t>
            </a:r>
          </a:p>
        </p:txBody>
      </p:sp>
    </p:spTree>
    <p:extLst>
      <p:ext uri="{BB962C8B-B14F-4D97-AF65-F5344CB8AC3E}">
        <p14:creationId xmlns:p14="http://schemas.microsoft.com/office/powerpoint/2010/main" val="2061296141"/>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emplate>
  <TotalTime>8719</TotalTime>
  <Words>2426</Words>
  <Application>Microsoft Office PowerPoint</Application>
  <PresentationFormat>On-screen Show (4:3)</PresentationFormat>
  <Paragraphs>224</Paragraphs>
  <Slides>23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Gill Sans MT</vt:lpstr>
      <vt:lpstr>Google Sans</vt:lpstr>
      <vt:lpstr>Times New Roman</vt:lpstr>
      <vt:lpstr>Wingdings 3</vt:lpstr>
      <vt:lpstr>Urban Pop</vt:lpstr>
      <vt:lpstr>Volleyball August 23, 2020</vt:lpstr>
      <vt:lpstr>Reminders:</vt:lpstr>
      <vt:lpstr>Reminders:</vt:lpstr>
      <vt:lpstr>[ArbiterSports.com] Reminder for Game 1199, 9/00/2200 Thu 9:00 AM, Hallelujah High School, Court 3, Volleyball &amp; Varsity (inbox)</vt:lpstr>
      <vt:lpstr>Reminders:</vt:lpstr>
      <vt:lpstr>How to block:</vt:lpstr>
      <vt:lpstr>Reminders:</vt:lpstr>
      <vt:lpstr>SPVO.Org</vt:lpstr>
      <vt:lpstr>SPVO.Org</vt:lpstr>
      <vt:lpstr>Reminders:</vt:lpstr>
      <vt:lpstr>Reminders:</vt:lpstr>
      <vt:lpstr>Reminders:</vt:lpstr>
      <vt:lpstr>Reminders:</vt:lpstr>
      <vt:lpstr>Reminders:</vt:lpstr>
      <vt:lpstr>Line Judge speech</vt:lpstr>
      <vt:lpstr>Line Judge speech</vt:lpstr>
      <vt:lpstr>Let’s talk covid:</vt:lpstr>
      <vt:lpstr>Let’s talk covid:</vt:lpstr>
      <vt:lpstr>Let’s talk covid:</vt:lpstr>
      <vt:lpstr>Let’s talk covid:</vt:lpstr>
      <vt:lpstr>Let’s talk covid:</vt:lpstr>
      <vt:lpstr>Let’s talk covid:</vt:lpstr>
      <vt:lpstr>Reminders: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Volleyball August 19, 2018</dc:title>
  <dc:creator>Gordon</dc:creator>
  <cp:lastModifiedBy>Driskill, Matt</cp:lastModifiedBy>
  <cp:revision>94</cp:revision>
  <dcterms:created xsi:type="dcterms:W3CDTF">2018-08-15T14:48:35Z</dcterms:created>
  <dcterms:modified xsi:type="dcterms:W3CDTF">2020-08-24T04:28:07Z</dcterms:modified>
</cp:coreProperties>
</file>