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69" r:id="rId3"/>
    <p:sldId id="271" r:id="rId4"/>
    <p:sldId id="257" r:id="rId5"/>
    <p:sldId id="272" r:id="rId6"/>
    <p:sldId id="259" r:id="rId7"/>
    <p:sldId id="260" r:id="rId8"/>
    <p:sldId id="258" r:id="rId9"/>
    <p:sldId id="263" r:id="rId10"/>
    <p:sldId id="264" r:id="rId11"/>
    <p:sldId id="273" r:id="rId12"/>
    <p:sldId id="274" r:id="rId13"/>
    <p:sldId id="261" r:id="rId14"/>
    <p:sldId id="266" r:id="rId15"/>
    <p:sldId id="262" r:id="rId16"/>
    <p:sldId id="268" r:id="rId17"/>
    <p:sldId id="270"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648"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E5F46-60FA-429F-B533-F0F6ED35C8F2}" type="datetimeFigureOut">
              <a:rPr lang="en-US" smtClean="0"/>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16F22F-1FFC-40AD-A90D-F56193D66DB3}" type="slidenum">
              <a:rPr lang="en-US" smtClean="0"/>
              <a:t>‹#›</a:t>
            </a:fld>
            <a:endParaRPr lang="en-US"/>
          </a:p>
        </p:txBody>
      </p:sp>
    </p:spTree>
    <p:extLst>
      <p:ext uri="{BB962C8B-B14F-4D97-AF65-F5344CB8AC3E}">
        <p14:creationId xmlns:p14="http://schemas.microsoft.com/office/powerpoint/2010/main" val="26628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card</a:t>
            </a:r>
            <a:r>
              <a:rPr lang="en-US" baseline="0" dirty="0" smtClean="0"/>
              <a:t> is on the back of the hand on the side of the team receiving the yellow card. The R2 shows the yellow card to the R1 and the R1 is the official that issues the yellow card. The R2 turns to the table and says “YUD( yellow unnecessary delay) on C (coach) at and write the score their score first. </a:t>
            </a:r>
            <a:endParaRPr lang="en-US" dirty="0"/>
          </a:p>
        </p:txBody>
      </p:sp>
      <p:sp>
        <p:nvSpPr>
          <p:cNvPr id="4" name="Slide Number Placeholder 3"/>
          <p:cNvSpPr>
            <a:spLocks noGrp="1"/>
          </p:cNvSpPr>
          <p:nvPr>
            <p:ph type="sldNum" sz="quarter" idx="10"/>
          </p:nvPr>
        </p:nvSpPr>
        <p:spPr/>
        <p:txBody>
          <a:bodyPr/>
          <a:lstStyle/>
          <a:p>
            <a:fld id="{1916F22F-1FFC-40AD-A90D-F56193D66DB3}" type="slidenum">
              <a:rPr lang="en-US" smtClean="0"/>
              <a:t>10</a:t>
            </a:fld>
            <a:endParaRPr lang="en-US"/>
          </a:p>
        </p:txBody>
      </p:sp>
    </p:spTree>
    <p:extLst>
      <p:ext uri="{BB962C8B-B14F-4D97-AF65-F5344CB8AC3E}">
        <p14:creationId xmlns:p14="http://schemas.microsoft.com/office/powerpoint/2010/main" val="114454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card</a:t>
            </a:r>
            <a:r>
              <a:rPr lang="en-US" baseline="0" dirty="0" smtClean="0"/>
              <a:t> is on the back of the hand on the side of the team receiving the yellow card. The R2 shows the yellow card to the R1 and the R1 is the official that issues the yellow card. The R2 turns to the table and says “YUD( yellow unnecessary delay) on C (coach) at and write the score their score first. </a:t>
            </a:r>
            <a:endParaRPr lang="en-US" dirty="0"/>
          </a:p>
        </p:txBody>
      </p:sp>
      <p:sp>
        <p:nvSpPr>
          <p:cNvPr id="4" name="Slide Number Placeholder 3"/>
          <p:cNvSpPr>
            <a:spLocks noGrp="1"/>
          </p:cNvSpPr>
          <p:nvPr>
            <p:ph type="sldNum" sz="quarter" idx="10"/>
          </p:nvPr>
        </p:nvSpPr>
        <p:spPr/>
        <p:txBody>
          <a:bodyPr/>
          <a:lstStyle/>
          <a:p>
            <a:fld id="{1916F22F-1FFC-40AD-A90D-F56193D66DB3}" type="slidenum">
              <a:rPr lang="en-US" smtClean="0"/>
              <a:t>11</a:t>
            </a:fld>
            <a:endParaRPr lang="en-US"/>
          </a:p>
        </p:txBody>
      </p:sp>
    </p:spTree>
    <p:extLst>
      <p:ext uri="{BB962C8B-B14F-4D97-AF65-F5344CB8AC3E}">
        <p14:creationId xmlns:p14="http://schemas.microsoft.com/office/powerpoint/2010/main" val="1144549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 card</a:t>
            </a:r>
            <a:r>
              <a:rPr lang="en-US" baseline="0" dirty="0" smtClean="0"/>
              <a:t> is on the back of the hand on the side of the team receiving the yellow card. The R2 shows the yellow card to the R1 and the R1 is the official that issues the yellow card. The R2 turns to the table and says “YUD( yellow unnecessary delay) on C (coach) at and write the score their score first. If a Red unnecessary delay is administered then the scorer record RUD (12-17) and a loss of rally/point is awarded.</a:t>
            </a:r>
            <a:endParaRPr lang="en-US" dirty="0"/>
          </a:p>
        </p:txBody>
      </p:sp>
      <p:sp>
        <p:nvSpPr>
          <p:cNvPr id="4" name="Slide Number Placeholder 3"/>
          <p:cNvSpPr>
            <a:spLocks noGrp="1"/>
          </p:cNvSpPr>
          <p:nvPr>
            <p:ph type="sldNum" sz="quarter" idx="10"/>
          </p:nvPr>
        </p:nvSpPr>
        <p:spPr/>
        <p:txBody>
          <a:bodyPr/>
          <a:lstStyle/>
          <a:p>
            <a:fld id="{1916F22F-1FFC-40AD-A90D-F56193D66DB3}" type="slidenum">
              <a:rPr lang="en-US" smtClean="0"/>
              <a:t>12</a:t>
            </a:fld>
            <a:endParaRPr lang="en-US"/>
          </a:p>
        </p:txBody>
      </p:sp>
    </p:spTree>
    <p:extLst>
      <p:ext uri="{BB962C8B-B14F-4D97-AF65-F5344CB8AC3E}">
        <p14:creationId xmlns:p14="http://schemas.microsoft.com/office/powerpoint/2010/main" val="114454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63ADF1-D2DF-4D70-9B49-1C2EE4055FC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ADF1-D2DF-4D70-9B49-1C2EE4055FC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63ADF1-D2DF-4D70-9B49-1C2EE4055FC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63ADF1-D2DF-4D70-9B49-1C2EE4055FC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3E63ADF1-D2DF-4D70-9B49-1C2EE4055FC6}"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63ADF1-D2DF-4D70-9B49-1C2EE4055FC6}"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DCA76-DA0B-406B-921A-2CBBCCCE5D1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3ADF1-D2DF-4D70-9B49-1C2EE4055FC6}"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63ADF1-D2DF-4D70-9B49-1C2EE4055FC6}"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3ADF1-D2DF-4D70-9B49-1C2EE4055FC6}"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3E63ADF1-D2DF-4D70-9B49-1C2EE4055FC6}" type="datetimeFigureOut">
              <a:rPr lang="en-US" smtClean="0"/>
              <a:t>9/3/2019</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11DCA76-DA0B-406B-921A-2CBBCCCE5D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3ADF1-D2DF-4D70-9B49-1C2EE4055FC6}"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1DCA76-DA0B-406B-921A-2CBBCCCE5D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E63ADF1-D2DF-4D70-9B49-1C2EE4055FC6}" type="datetimeFigureOut">
              <a:rPr lang="en-US" smtClean="0"/>
              <a:t>9/3/2019</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11DCA76-DA0B-406B-921A-2CBBCCCE5D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692870" y="1552813"/>
            <a:ext cx="5648623" cy="1204306"/>
          </a:xfrm>
        </p:spPr>
        <p:txBody>
          <a:bodyPr/>
          <a:lstStyle/>
          <a:p>
            <a:r>
              <a:rPr lang="en-US" dirty="0" smtClean="0"/>
              <a:t>Volleyball</a:t>
            </a:r>
            <a:endParaRPr lang="en-US" dirty="0"/>
          </a:p>
        </p:txBody>
      </p:sp>
      <p:sp>
        <p:nvSpPr>
          <p:cNvPr id="3" name="Subtitle 2"/>
          <p:cNvSpPr>
            <a:spLocks noGrp="1"/>
          </p:cNvSpPr>
          <p:nvPr>
            <p:ph type="subTitle" idx="1"/>
          </p:nvPr>
        </p:nvSpPr>
        <p:spPr>
          <a:xfrm rot="19140000">
            <a:off x="1241564" y="2285433"/>
            <a:ext cx="6511131" cy="644223"/>
          </a:xfrm>
        </p:spPr>
        <p:txBody>
          <a:bodyPr>
            <a:normAutofit/>
          </a:bodyPr>
          <a:lstStyle/>
          <a:p>
            <a:r>
              <a:rPr lang="en-US" dirty="0" smtClean="0"/>
              <a:t>Substitution, Unnecessary Delay, Time outs, National anthem Protocol</a:t>
            </a:r>
            <a:endParaRPr lang="en-US" dirty="0"/>
          </a:p>
        </p:txBody>
      </p:sp>
    </p:spTree>
    <p:extLst>
      <p:ext uri="{BB962C8B-B14F-4D97-AF65-F5344CB8AC3E}">
        <p14:creationId xmlns:p14="http://schemas.microsoft.com/office/powerpoint/2010/main" val="2543331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r>
              <a:rPr lang="en-US" dirty="0" smtClean="0"/>
              <a:t>Unnecessary Delay</a:t>
            </a:r>
            <a:endParaRPr lang="en-US" dirty="0"/>
          </a:p>
        </p:txBody>
      </p:sp>
      <p:sp>
        <p:nvSpPr>
          <p:cNvPr id="3" name="Content Placeholder 2"/>
          <p:cNvSpPr>
            <a:spLocks noGrp="1"/>
          </p:cNvSpPr>
          <p:nvPr>
            <p:ph idx="1"/>
          </p:nvPr>
        </p:nvSpPr>
        <p:spPr>
          <a:xfrm>
            <a:off x="381000" y="627000"/>
            <a:ext cx="8763000" cy="5621400"/>
          </a:xfrm>
        </p:spPr>
        <p:txBody>
          <a:bodyPr>
            <a:normAutofit/>
          </a:bodyPr>
          <a:lstStyle/>
          <a:p>
            <a:pPr marL="0" indent="0"/>
            <a:r>
              <a:rPr lang="en-US" dirty="0" smtClean="0"/>
              <a:t>Any action by a team or team member that causes a delay in the start or resuming of play within a set constitutes an Unnecessary delay. An unnecessary delay includes but is not limited to :</a:t>
            </a:r>
          </a:p>
          <a:p>
            <a:pPr marL="0" indent="0"/>
            <a:r>
              <a:rPr lang="en-US" sz="2000" dirty="0" smtClean="0"/>
              <a:t>l. A libero entering the court outside the libero replacement zone. </a:t>
            </a:r>
            <a:r>
              <a:rPr lang="en-US" sz="2000" dirty="0" smtClean="0"/>
              <a:t>(This </a:t>
            </a:r>
            <a:r>
              <a:rPr lang="en-US" sz="2000" dirty="0" smtClean="0"/>
              <a:t>could also be the player being replaced or returning to the court going outside the replacement zone which is between the attack line and the end line.)</a:t>
            </a:r>
          </a:p>
          <a:p>
            <a:pPr marL="0" indent="0"/>
            <a:r>
              <a:rPr lang="en-US" sz="2000" dirty="0" smtClean="0"/>
              <a:t>m. Substitution denied by the R2 after the request has been recognized (whistled) due to being illegal</a:t>
            </a:r>
          </a:p>
          <a:p>
            <a:pPr marL="0" indent="0"/>
            <a:r>
              <a:rPr lang="en-US" sz="2000" dirty="0" smtClean="0"/>
              <a:t>n. Improper request for a substitution, time-out or line-up check that is acknowledged (whistled) by the referee.   </a:t>
            </a:r>
          </a:p>
          <a:p>
            <a:pPr marL="0" indent="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037" y="4038600"/>
            <a:ext cx="6456325" cy="2810400"/>
          </a:xfrm>
          <a:prstGeom prst="rect">
            <a:avLst/>
          </a:prstGeom>
        </p:spPr>
      </p:pic>
    </p:spTree>
    <p:extLst>
      <p:ext uri="{BB962C8B-B14F-4D97-AF65-F5344CB8AC3E}">
        <p14:creationId xmlns:p14="http://schemas.microsoft.com/office/powerpoint/2010/main" val="172917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r>
              <a:rPr lang="en-US" dirty="0" smtClean="0"/>
              <a:t>Unnecessary Delay Penalty</a:t>
            </a:r>
            <a:endParaRPr lang="en-US" dirty="0"/>
          </a:p>
        </p:txBody>
      </p:sp>
      <p:sp>
        <p:nvSpPr>
          <p:cNvPr id="3" name="Content Placeholder 2"/>
          <p:cNvSpPr>
            <a:spLocks noGrp="1"/>
          </p:cNvSpPr>
          <p:nvPr>
            <p:ph idx="1"/>
          </p:nvPr>
        </p:nvSpPr>
        <p:spPr>
          <a:xfrm>
            <a:off x="381000" y="627000"/>
            <a:ext cx="8763000" cy="5621400"/>
          </a:xfrm>
        </p:spPr>
        <p:txBody>
          <a:bodyPr>
            <a:normAutofit/>
          </a:bodyPr>
          <a:lstStyle/>
          <a:p>
            <a:pPr marL="0" indent="0"/>
            <a:r>
              <a:rPr lang="en-US" sz="2000" dirty="0" smtClean="0"/>
              <a:t>If a team has committed an unnecessary </a:t>
            </a:r>
            <a:r>
              <a:rPr lang="en-US" sz="2000" dirty="0" smtClean="0"/>
              <a:t>delay, </a:t>
            </a:r>
            <a:r>
              <a:rPr lang="en-US" sz="2000" dirty="0" smtClean="0"/>
              <a:t>the R2 moves to the offending team’s side of the </a:t>
            </a:r>
            <a:r>
              <a:rPr lang="en-US" sz="2000" dirty="0" smtClean="0"/>
              <a:t>net.  </a:t>
            </a:r>
          </a:p>
          <a:p>
            <a:pPr marL="0" indent="0"/>
            <a:r>
              <a:rPr lang="en-US" sz="2000" dirty="0" smtClean="0"/>
              <a:t>The </a:t>
            </a:r>
            <a:r>
              <a:rPr lang="en-US" sz="2000" dirty="0" smtClean="0"/>
              <a:t>R2 holds the </a:t>
            </a:r>
            <a:r>
              <a:rPr lang="en-US" sz="2000" dirty="0" smtClean="0"/>
              <a:t>penalty card in the hand closest to the non-offending team and placed against the back of the wrist of the other hand, which is held at head height, palm facing in on the side of the offending team. </a:t>
            </a:r>
          </a:p>
          <a:p>
            <a:pPr marL="0" indent="0"/>
            <a:r>
              <a:rPr lang="en-US" sz="2000" dirty="0"/>
              <a:t>T</a:t>
            </a:r>
            <a:r>
              <a:rPr lang="en-US" sz="2000" dirty="0" smtClean="0"/>
              <a:t>he </a:t>
            </a:r>
            <a:r>
              <a:rPr lang="en-US" sz="2000" dirty="0" smtClean="0"/>
              <a:t>R1 </a:t>
            </a:r>
            <a:r>
              <a:rPr lang="en-US" sz="2000" dirty="0" smtClean="0"/>
              <a:t>administers the card in the same manner. </a:t>
            </a:r>
            <a:endParaRPr lang="en-US" sz="2000" dirty="0"/>
          </a:p>
          <a:p>
            <a:pPr marL="0" indent="0"/>
            <a:r>
              <a:rPr lang="en-US" sz="2000" dirty="0" smtClean="0"/>
              <a:t>When the R1 initiates an administrative unnecessary delay, the R2 does not repeat the procedure.</a:t>
            </a:r>
          </a:p>
          <a:p>
            <a:pPr marL="0" indent="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037" y="4038600"/>
            <a:ext cx="6456325" cy="2810400"/>
          </a:xfrm>
          <a:prstGeom prst="rect">
            <a:avLst/>
          </a:prstGeom>
        </p:spPr>
      </p:pic>
    </p:spTree>
    <p:extLst>
      <p:ext uri="{BB962C8B-B14F-4D97-AF65-F5344CB8AC3E}">
        <p14:creationId xmlns:p14="http://schemas.microsoft.com/office/powerpoint/2010/main" val="2672961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r>
              <a:rPr lang="en-US" dirty="0" smtClean="0"/>
              <a:t>Unnecessary Delay Penalty</a:t>
            </a:r>
            <a:endParaRPr lang="en-US" dirty="0"/>
          </a:p>
        </p:txBody>
      </p:sp>
      <p:sp>
        <p:nvSpPr>
          <p:cNvPr id="3" name="Content Placeholder 2"/>
          <p:cNvSpPr>
            <a:spLocks noGrp="1"/>
          </p:cNvSpPr>
          <p:nvPr>
            <p:ph idx="1"/>
          </p:nvPr>
        </p:nvSpPr>
        <p:spPr>
          <a:xfrm>
            <a:off x="381000" y="627000"/>
            <a:ext cx="8763000" cy="5621400"/>
          </a:xfrm>
        </p:spPr>
        <p:txBody>
          <a:bodyPr>
            <a:normAutofit/>
          </a:bodyPr>
          <a:lstStyle/>
          <a:p>
            <a:pPr marL="0" indent="0"/>
            <a:r>
              <a:rPr lang="en-US" sz="2000" dirty="0" smtClean="0"/>
              <a:t>The R2 shall direct the scorer to record the proper notations and verify that the scorer has recorded them on the scoresheet. EX. For a yellow card, the scorer records in the comment section under the offending  team: YUD (12-16) YUD (yellow unnecessary delay) (12-16) with score of the offending team being listed first. </a:t>
            </a:r>
          </a:p>
          <a:p>
            <a:pPr marL="0" indent="0"/>
            <a:r>
              <a:rPr lang="en-US" sz="2000" dirty="0" smtClean="0"/>
              <a:t>Remember that the yellow unnecessary delay card only last for one set and does NOT cause the coach to have to sit. The YUD can be administered again in the next set and the next, BUT if two incidents happen in one set THEN a red unnecessary card is administered and loss of rally/point is awarded to the opponent. Remember a RUD </a:t>
            </a:r>
            <a:r>
              <a:rPr lang="en-US" sz="2000" dirty="0" smtClean="0"/>
              <a:t>still does </a:t>
            </a:r>
            <a:r>
              <a:rPr lang="en-US" sz="2000" dirty="0" smtClean="0"/>
              <a:t>not cause the coach to sit.</a:t>
            </a:r>
          </a:p>
          <a:p>
            <a:pPr marL="0" indent="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3886200"/>
            <a:ext cx="6456325" cy="2810400"/>
          </a:xfrm>
          <a:prstGeom prst="rect">
            <a:avLst/>
          </a:prstGeom>
        </p:spPr>
      </p:pic>
    </p:spTree>
    <p:extLst>
      <p:ext uri="{BB962C8B-B14F-4D97-AF65-F5344CB8AC3E}">
        <p14:creationId xmlns:p14="http://schemas.microsoft.com/office/powerpoint/2010/main" val="1391864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 in the net call</a:t>
            </a:r>
            <a:endParaRPr lang="en-US" dirty="0"/>
          </a:p>
        </p:txBody>
      </p:sp>
      <p:sp>
        <p:nvSpPr>
          <p:cNvPr id="3" name="Content Placeholder 2"/>
          <p:cNvSpPr>
            <a:spLocks noGrp="1"/>
          </p:cNvSpPr>
          <p:nvPr>
            <p:ph idx="1"/>
          </p:nvPr>
        </p:nvSpPr>
        <p:spPr>
          <a:xfrm>
            <a:off x="822960" y="1100629"/>
            <a:ext cx="7520940" cy="2556972"/>
          </a:xfrm>
        </p:spPr>
        <p:txBody>
          <a:bodyPr/>
          <a:lstStyle/>
          <a:p>
            <a:r>
              <a:rPr lang="en-US" dirty="0" smtClean="0"/>
              <a:t>When the R2 realizes that a player has touched the net, the following sequence occurs:</a:t>
            </a:r>
          </a:p>
          <a:p>
            <a:pPr>
              <a:buAutoNum type="arabicPeriod"/>
            </a:pPr>
            <a:r>
              <a:rPr lang="en-US" dirty="0" smtClean="0"/>
              <a:t>The R2 double whistles, tweet, tweet (This double whistle distinguishes the R2’s call from the R1’s single longer whistle).</a:t>
            </a:r>
          </a:p>
          <a:p>
            <a:pPr>
              <a:buAutoNum type="arabicPeriod"/>
            </a:pPr>
            <a:r>
              <a:rPr lang="en-US" dirty="0" smtClean="0"/>
              <a:t>The R2 steps to the side of the </a:t>
            </a:r>
            <a:r>
              <a:rPr lang="en-US" dirty="0" smtClean="0"/>
              <a:t>offending player </a:t>
            </a:r>
            <a:r>
              <a:rPr lang="en-US" dirty="0" smtClean="0"/>
              <a:t>that is in the net, with open palm little finger on bottom thumb on top the R2 stretches out their arm to the net but not touching the net.</a:t>
            </a:r>
          </a:p>
          <a:p>
            <a:pPr>
              <a:buAutoNum type="arabicPeriod"/>
            </a:pPr>
            <a:r>
              <a:rPr lang="en-US" dirty="0" smtClean="0"/>
              <a:t>The R2 then signals to the R1 the number of the player that was in the net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657600"/>
            <a:ext cx="6324600" cy="2848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25" r="37342"/>
          <a:stretch/>
        </p:blipFill>
        <p:spPr bwMode="auto">
          <a:xfrm>
            <a:off x="304800" y="3657600"/>
            <a:ext cx="1964368" cy="28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363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 in the net call</a:t>
            </a:r>
            <a:endParaRPr lang="en-US" dirty="0"/>
          </a:p>
        </p:txBody>
      </p:sp>
      <p:sp>
        <p:nvSpPr>
          <p:cNvPr id="3" name="Content Placeholder 2"/>
          <p:cNvSpPr>
            <a:spLocks noGrp="1"/>
          </p:cNvSpPr>
          <p:nvPr>
            <p:ph idx="1"/>
          </p:nvPr>
        </p:nvSpPr>
        <p:spPr>
          <a:xfrm>
            <a:off x="822960" y="1100629"/>
            <a:ext cx="7520940" cy="1941372"/>
          </a:xfrm>
        </p:spPr>
        <p:txBody>
          <a:bodyPr/>
          <a:lstStyle/>
          <a:p>
            <a:pPr marL="0" indent="0"/>
            <a:r>
              <a:rPr lang="en-US" sz="2000" dirty="0" smtClean="0"/>
              <a:t>4. The R1 then awards the point and gives the number of the player in the net to the coach.   </a:t>
            </a:r>
          </a:p>
          <a:p>
            <a:pPr marL="0" indent="0"/>
            <a:r>
              <a:rPr lang="en-US" sz="2000" dirty="0" smtClean="0"/>
              <a:t>(Remember, if a player goes over the center line, </a:t>
            </a:r>
            <a:r>
              <a:rPr lang="en-US" sz="2000" dirty="0" smtClean="0"/>
              <a:t>the </a:t>
            </a:r>
            <a:r>
              <a:rPr lang="en-US" sz="2000" dirty="0" smtClean="0"/>
              <a:t>number of the player is not necessary </a:t>
            </a:r>
            <a:r>
              <a:rPr lang="en-US" sz="2000" dirty="0" smtClean="0"/>
              <a:t>to be given in </a:t>
            </a:r>
            <a:r>
              <a:rPr lang="en-US" sz="2000" dirty="0" smtClean="0"/>
              <a:t>a center line violation.)</a:t>
            </a:r>
            <a:endParaRPr lang="en-US" sz="2000" dirty="0"/>
          </a:p>
          <a:p>
            <a:pPr marL="0" indent="0"/>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400" y="3042000"/>
            <a:ext cx="6371844"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325" r="37342"/>
          <a:stretch/>
        </p:blipFill>
        <p:spPr bwMode="auto">
          <a:xfrm>
            <a:off x="152400" y="3048000"/>
            <a:ext cx="1964368" cy="286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078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 Over the center line call</a:t>
            </a:r>
            <a:endParaRPr lang="en-US" dirty="0"/>
          </a:p>
        </p:txBody>
      </p:sp>
      <p:sp>
        <p:nvSpPr>
          <p:cNvPr id="3" name="AutoShape 2" descr="Image result for images of volleyball referee signal in the n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Content Placeholder 2"/>
          <p:cNvSpPr txBox="1">
            <a:spLocks/>
          </p:cNvSpPr>
          <p:nvPr/>
        </p:nvSpPr>
        <p:spPr>
          <a:xfrm>
            <a:off x="762000" y="914400"/>
            <a:ext cx="7680960" cy="3579849"/>
          </a:xfrm>
          <a:prstGeom prst="rect">
            <a:avLst/>
          </a:prstGeom>
        </p:spPr>
        <p:txBody>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sz="2000" dirty="0" smtClean="0"/>
              <a:t>When the R2 </a:t>
            </a:r>
            <a:r>
              <a:rPr lang="en-US" sz="2000" dirty="0" smtClean="0"/>
              <a:t>recognizes </a:t>
            </a:r>
            <a:r>
              <a:rPr lang="en-US" sz="2000" dirty="0" smtClean="0"/>
              <a:t>that a player has crossed over the </a:t>
            </a:r>
            <a:r>
              <a:rPr lang="en-US" sz="2000" dirty="0" smtClean="0"/>
              <a:t>center line </a:t>
            </a:r>
            <a:r>
              <a:rPr lang="en-US" sz="2000" dirty="0" smtClean="0"/>
              <a:t>completely with no part of their foot or hand over the center line.</a:t>
            </a:r>
          </a:p>
          <a:p>
            <a:pPr marL="0" indent="0"/>
            <a:r>
              <a:rPr lang="en-US" dirty="0" smtClean="0"/>
              <a:t>Remember the hand or foot must be completely across the center line as in the second </a:t>
            </a:r>
            <a:r>
              <a:rPr lang="en-US" dirty="0"/>
              <a:t>image and Knee, head, bottom or any other body part is considered illegal over the centerline. </a:t>
            </a:r>
          </a:p>
          <a:p>
            <a:pPr marL="0" indent="0"/>
            <a:endParaRPr lang="en-US" dirty="0" smtClean="0"/>
          </a:p>
        </p:txBody>
      </p:sp>
      <p:sp>
        <p:nvSpPr>
          <p:cNvPr id="5" name="AutoShape 4" descr="Image result for images of ha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444" y="2704324"/>
            <a:ext cx="4074834" cy="2718698"/>
          </a:xfrm>
          <a:prstGeom prst="rect">
            <a:avLst/>
          </a:prstGeom>
        </p:spPr>
      </p:pic>
      <p:sp>
        <p:nvSpPr>
          <p:cNvPr id="7" name="Rectangle 6"/>
          <p:cNvSpPr/>
          <p:nvPr/>
        </p:nvSpPr>
        <p:spPr>
          <a:xfrm rot="654560">
            <a:off x="1624240" y="3953339"/>
            <a:ext cx="856111" cy="1535314"/>
          </a:xfrm>
          <a:custGeom>
            <a:avLst/>
            <a:gdLst>
              <a:gd name="connsiteX0" fmla="*/ 0 w 838200"/>
              <a:gd name="connsiteY0" fmla="*/ 0 h 1524000"/>
              <a:gd name="connsiteX1" fmla="*/ 838200 w 838200"/>
              <a:gd name="connsiteY1" fmla="*/ 0 h 1524000"/>
              <a:gd name="connsiteX2" fmla="*/ 838200 w 838200"/>
              <a:gd name="connsiteY2" fmla="*/ 1524000 h 1524000"/>
              <a:gd name="connsiteX3" fmla="*/ 0 w 838200"/>
              <a:gd name="connsiteY3" fmla="*/ 1524000 h 1524000"/>
              <a:gd name="connsiteX4" fmla="*/ 0 w 838200"/>
              <a:gd name="connsiteY4" fmla="*/ 0 h 1524000"/>
              <a:gd name="connsiteX0" fmla="*/ 0 w 869224"/>
              <a:gd name="connsiteY0" fmla="*/ 599913 h 2123913"/>
              <a:gd name="connsiteX1" fmla="*/ 869224 w 869224"/>
              <a:gd name="connsiteY1" fmla="*/ 0 h 2123913"/>
              <a:gd name="connsiteX2" fmla="*/ 838200 w 869224"/>
              <a:gd name="connsiteY2" fmla="*/ 2123913 h 2123913"/>
              <a:gd name="connsiteX3" fmla="*/ 0 w 869224"/>
              <a:gd name="connsiteY3" fmla="*/ 2123913 h 2123913"/>
              <a:gd name="connsiteX4" fmla="*/ 0 w 869224"/>
              <a:gd name="connsiteY4" fmla="*/ 599913 h 2123913"/>
              <a:gd name="connsiteX0" fmla="*/ 0 w 869224"/>
              <a:gd name="connsiteY0" fmla="*/ 599913 h 2343944"/>
              <a:gd name="connsiteX1" fmla="*/ 869224 w 869224"/>
              <a:gd name="connsiteY1" fmla="*/ 0 h 2343944"/>
              <a:gd name="connsiteX2" fmla="*/ 838200 w 869224"/>
              <a:gd name="connsiteY2" fmla="*/ 2123913 h 2343944"/>
              <a:gd name="connsiteX3" fmla="*/ 13113 w 869224"/>
              <a:gd name="connsiteY3" fmla="*/ 2343944 h 2343944"/>
              <a:gd name="connsiteX4" fmla="*/ 0 w 869224"/>
              <a:gd name="connsiteY4" fmla="*/ 599913 h 2343944"/>
              <a:gd name="connsiteX0" fmla="*/ 19847 w 856111"/>
              <a:gd name="connsiteY0" fmla="*/ 802909 h 2343944"/>
              <a:gd name="connsiteX1" fmla="*/ 856111 w 856111"/>
              <a:gd name="connsiteY1" fmla="*/ 0 h 2343944"/>
              <a:gd name="connsiteX2" fmla="*/ 825087 w 856111"/>
              <a:gd name="connsiteY2" fmla="*/ 2123913 h 2343944"/>
              <a:gd name="connsiteX3" fmla="*/ 0 w 856111"/>
              <a:gd name="connsiteY3" fmla="*/ 2343944 h 2343944"/>
              <a:gd name="connsiteX4" fmla="*/ 19847 w 856111"/>
              <a:gd name="connsiteY4" fmla="*/ 802909 h 2343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111" h="2343944">
                <a:moveTo>
                  <a:pt x="19847" y="802909"/>
                </a:moveTo>
                <a:lnTo>
                  <a:pt x="856111" y="0"/>
                </a:lnTo>
                <a:lnTo>
                  <a:pt x="825087" y="2123913"/>
                </a:lnTo>
                <a:lnTo>
                  <a:pt x="0" y="2343944"/>
                </a:lnTo>
                <a:lnTo>
                  <a:pt x="19847" y="802909"/>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p:nvPr/>
        </p:nvSpPr>
        <p:spPr>
          <a:xfrm rot="11719013">
            <a:off x="2113380" y="2379704"/>
            <a:ext cx="835387" cy="936550"/>
          </a:xfrm>
          <a:custGeom>
            <a:avLst/>
            <a:gdLst>
              <a:gd name="connsiteX0" fmla="*/ 0 w 838200"/>
              <a:gd name="connsiteY0" fmla="*/ 0 h 1524000"/>
              <a:gd name="connsiteX1" fmla="*/ 838200 w 838200"/>
              <a:gd name="connsiteY1" fmla="*/ 0 h 1524000"/>
              <a:gd name="connsiteX2" fmla="*/ 838200 w 838200"/>
              <a:gd name="connsiteY2" fmla="*/ 1524000 h 1524000"/>
              <a:gd name="connsiteX3" fmla="*/ 0 w 838200"/>
              <a:gd name="connsiteY3" fmla="*/ 1524000 h 1524000"/>
              <a:gd name="connsiteX4" fmla="*/ 0 w 838200"/>
              <a:gd name="connsiteY4" fmla="*/ 0 h 1524000"/>
              <a:gd name="connsiteX0" fmla="*/ 0 w 869224"/>
              <a:gd name="connsiteY0" fmla="*/ 599913 h 2123913"/>
              <a:gd name="connsiteX1" fmla="*/ 869224 w 869224"/>
              <a:gd name="connsiteY1" fmla="*/ 0 h 2123913"/>
              <a:gd name="connsiteX2" fmla="*/ 838200 w 869224"/>
              <a:gd name="connsiteY2" fmla="*/ 2123913 h 2123913"/>
              <a:gd name="connsiteX3" fmla="*/ 0 w 869224"/>
              <a:gd name="connsiteY3" fmla="*/ 2123913 h 2123913"/>
              <a:gd name="connsiteX4" fmla="*/ 0 w 869224"/>
              <a:gd name="connsiteY4" fmla="*/ 599913 h 2123913"/>
              <a:gd name="connsiteX0" fmla="*/ 0 w 884837"/>
              <a:gd name="connsiteY0" fmla="*/ 883739 h 2407739"/>
              <a:gd name="connsiteX1" fmla="*/ 884837 w 884837"/>
              <a:gd name="connsiteY1" fmla="*/ 1 h 2407739"/>
              <a:gd name="connsiteX2" fmla="*/ 838200 w 884837"/>
              <a:gd name="connsiteY2" fmla="*/ 2407739 h 2407739"/>
              <a:gd name="connsiteX3" fmla="*/ 0 w 884837"/>
              <a:gd name="connsiteY3" fmla="*/ 2407739 h 2407739"/>
              <a:gd name="connsiteX4" fmla="*/ 0 w 884837"/>
              <a:gd name="connsiteY4" fmla="*/ 883739 h 2407739"/>
              <a:gd name="connsiteX0" fmla="*/ 0 w 884837"/>
              <a:gd name="connsiteY0" fmla="*/ 883739 h 2962762"/>
              <a:gd name="connsiteX1" fmla="*/ 884837 w 884837"/>
              <a:gd name="connsiteY1" fmla="*/ 1 h 2962762"/>
              <a:gd name="connsiteX2" fmla="*/ 838200 w 884837"/>
              <a:gd name="connsiteY2" fmla="*/ 2407739 h 2962762"/>
              <a:gd name="connsiteX3" fmla="*/ 17869 w 884837"/>
              <a:gd name="connsiteY3" fmla="*/ 2962761 h 2962762"/>
              <a:gd name="connsiteX4" fmla="*/ 0 w 884837"/>
              <a:gd name="connsiteY4" fmla="*/ 883739 h 2962762"/>
              <a:gd name="connsiteX0" fmla="*/ 0 w 884837"/>
              <a:gd name="connsiteY0" fmla="*/ 883739 h 2962762"/>
              <a:gd name="connsiteX1" fmla="*/ 884837 w 884837"/>
              <a:gd name="connsiteY1" fmla="*/ 1 h 2962762"/>
              <a:gd name="connsiteX2" fmla="*/ 838200 w 884837"/>
              <a:gd name="connsiteY2" fmla="*/ 2407739 h 2962762"/>
              <a:gd name="connsiteX3" fmla="*/ 799046 w 884837"/>
              <a:gd name="connsiteY3" fmla="*/ 2318554 h 2962762"/>
              <a:gd name="connsiteX4" fmla="*/ 17869 w 884837"/>
              <a:gd name="connsiteY4" fmla="*/ 2962761 h 2962762"/>
              <a:gd name="connsiteX5" fmla="*/ 0 w 884837"/>
              <a:gd name="connsiteY5" fmla="*/ 883739 h 2962762"/>
              <a:gd name="connsiteX0" fmla="*/ 4467 w 866968"/>
              <a:gd name="connsiteY0" fmla="*/ 1577520 h 2962762"/>
              <a:gd name="connsiteX1" fmla="*/ 866968 w 866968"/>
              <a:gd name="connsiteY1" fmla="*/ 1 h 2962762"/>
              <a:gd name="connsiteX2" fmla="*/ 820331 w 866968"/>
              <a:gd name="connsiteY2" fmla="*/ 2407739 h 2962762"/>
              <a:gd name="connsiteX3" fmla="*/ 781177 w 866968"/>
              <a:gd name="connsiteY3" fmla="*/ 2318554 h 2962762"/>
              <a:gd name="connsiteX4" fmla="*/ 0 w 866968"/>
              <a:gd name="connsiteY4" fmla="*/ 2962761 h 2962762"/>
              <a:gd name="connsiteX5" fmla="*/ 4467 w 866968"/>
              <a:gd name="connsiteY5" fmla="*/ 1577520 h 2962762"/>
              <a:gd name="connsiteX0" fmla="*/ 4467 w 835387"/>
              <a:gd name="connsiteY0" fmla="*/ 1597524 h 2982766"/>
              <a:gd name="connsiteX1" fmla="*/ 835387 w 835387"/>
              <a:gd name="connsiteY1" fmla="*/ -1 h 2982766"/>
              <a:gd name="connsiteX2" fmla="*/ 820331 w 835387"/>
              <a:gd name="connsiteY2" fmla="*/ 2427743 h 2982766"/>
              <a:gd name="connsiteX3" fmla="*/ 781177 w 835387"/>
              <a:gd name="connsiteY3" fmla="*/ 2338558 h 2982766"/>
              <a:gd name="connsiteX4" fmla="*/ 0 w 835387"/>
              <a:gd name="connsiteY4" fmla="*/ 2982765 h 2982766"/>
              <a:gd name="connsiteX5" fmla="*/ 4467 w 835387"/>
              <a:gd name="connsiteY5" fmla="*/ 1597524 h 298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5387" h="2982766">
                <a:moveTo>
                  <a:pt x="4467" y="1597524"/>
                </a:moveTo>
                <a:lnTo>
                  <a:pt x="835387" y="-1"/>
                </a:lnTo>
                <a:cubicBezTo>
                  <a:pt x="830368" y="809247"/>
                  <a:pt x="825350" y="1618495"/>
                  <a:pt x="820331" y="2427743"/>
                </a:cubicBezTo>
                <a:cubicBezTo>
                  <a:pt x="812764" y="2432856"/>
                  <a:pt x="788744" y="2333445"/>
                  <a:pt x="781177" y="2338558"/>
                </a:cubicBezTo>
                <a:lnTo>
                  <a:pt x="0" y="2982765"/>
                </a:lnTo>
                <a:lnTo>
                  <a:pt x="4467" y="1597524"/>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667000"/>
            <a:ext cx="4074834" cy="2718698"/>
          </a:xfrm>
          <a:prstGeom prst="rect">
            <a:avLst/>
          </a:prstGeom>
        </p:spPr>
      </p:pic>
      <p:sp>
        <p:nvSpPr>
          <p:cNvPr id="10" name="Rectangle 6"/>
          <p:cNvSpPr/>
          <p:nvPr/>
        </p:nvSpPr>
        <p:spPr>
          <a:xfrm rot="654560">
            <a:off x="7988626" y="3287670"/>
            <a:ext cx="600282" cy="2202188"/>
          </a:xfrm>
          <a:custGeom>
            <a:avLst/>
            <a:gdLst>
              <a:gd name="connsiteX0" fmla="*/ 0 w 838200"/>
              <a:gd name="connsiteY0" fmla="*/ 0 h 1524000"/>
              <a:gd name="connsiteX1" fmla="*/ 838200 w 838200"/>
              <a:gd name="connsiteY1" fmla="*/ 0 h 1524000"/>
              <a:gd name="connsiteX2" fmla="*/ 838200 w 838200"/>
              <a:gd name="connsiteY2" fmla="*/ 1524000 h 1524000"/>
              <a:gd name="connsiteX3" fmla="*/ 0 w 838200"/>
              <a:gd name="connsiteY3" fmla="*/ 1524000 h 1524000"/>
              <a:gd name="connsiteX4" fmla="*/ 0 w 838200"/>
              <a:gd name="connsiteY4" fmla="*/ 0 h 1524000"/>
              <a:gd name="connsiteX0" fmla="*/ 0 w 869224"/>
              <a:gd name="connsiteY0" fmla="*/ 599913 h 2123913"/>
              <a:gd name="connsiteX1" fmla="*/ 869224 w 869224"/>
              <a:gd name="connsiteY1" fmla="*/ 0 h 2123913"/>
              <a:gd name="connsiteX2" fmla="*/ 838200 w 869224"/>
              <a:gd name="connsiteY2" fmla="*/ 2123913 h 2123913"/>
              <a:gd name="connsiteX3" fmla="*/ 0 w 869224"/>
              <a:gd name="connsiteY3" fmla="*/ 2123913 h 2123913"/>
              <a:gd name="connsiteX4" fmla="*/ 0 w 869224"/>
              <a:gd name="connsiteY4" fmla="*/ 599913 h 2123913"/>
              <a:gd name="connsiteX0" fmla="*/ 0 w 869224"/>
              <a:gd name="connsiteY0" fmla="*/ 599913 h 2343944"/>
              <a:gd name="connsiteX1" fmla="*/ 869224 w 869224"/>
              <a:gd name="connsiteY1" fmla="*/ 0 h 2343944"/>
              <a:gd name="connsiteX2" fmla="*/ 838200 w 869224"/>
              <a:gd name="connsiteY2" fmla="*/ 2123913 h 2343944"/>
              <a:gd name="connsiteX3" fmla="*/ 13113 w 869224"/>
              <a:gd name="connsiteY3" fmla="*/ 2343944 h 2343944"/>
              <a:gd name="connsiteX4" fmla="*/ 0 w 869224"/>
              <a:gd name="connsiteY4" fmla="*/ 599913 h 2343944"/>
              <a:gd name="connsiteX0" fmla="*/ 19847 w 856111"/>
              <a:gd name="connsiteY0" fmla="*/ 802909 h 2343944"/>
              <a:gd name="connsiteX1" fmla="*/ 856111 w 856111"/>
              <a:gd name="connsiteY1" fmla="*/ 0 h 2343944"/>
              <a:gd name="connsiteX2" fmla="*/ 825087 w 856111"/>
              <a:gd name="connsiteY2" fmla="*/ 2123913 h 2343944"/>
              <a:gd name="connsiteX3" fmla="*/ 0 w 856111"/>
              <a:gd name="connsiteY3" fmla="*/ 2343944 h 2343944"/>
              <a:gd name="connsiteX4" fmla="*/ 19847 w 856111"/>
              <a:gd name="connsiteY4" fmla="*/ 802909 h 2343944"/>
              <a:gd name="connsiteX0" fmla="*/ 44187 w 880451"/>
              <a:gd name="connsiteY0" fmla="*/ 802909 h 2223846"/>
              <a:gd name="connsiteX1" fmla="*/ 880451 w 880451"/>
              <a:gd name="connsiteY1" fmla="*/ 0 h 2223846"/>
              <a:gd name="connsiteX2" fmla="*/ 849427 w 880451"/>
              <a:gd name="connsiteY2" fmla="*/ 2123913 h 2223846"/>
              <a:gd name="connsiteX3" fmla="*/ 0 w 880451"/>
              <a:gd name="connsiteY3" fmla="*/ 2223846 h 2223846"/>
              <a:gd name="connsiteX4" fmla="*/ 44187 w 880451"/>
              <a:gd name="connsiteY4" fmla="*/ 802909 h 2223846"/>
              <a:gd name="connsiteX0" fmla="*/ 44187 w 880451"/>
              <a:gd name="connsiteY0" fmla="*/ 802909 h 2223846"/>
              <a:gd name="connsiteX1" fmla="*/ 880451 w 880451"/>
              <a:gd name="connsiteY1" fmla="*/ 0 h 2223846"/>
              <a:gd name="connsiteX2" fmla="*/ 453341 w 880451"/>
              <a:gd name="connsiteY2" fmla="*/ 2180364 h 2223846"/>
              <a:gd name="connsiteX3" fmla="*/ 0 w 880451"/>
              <a:gd name="connsiteY3" fmla="*/ 2223846 h 2223846"/>
              <a:gd name="connsiteX4" fmla="*/ 44187 w 880451"/>
              <a:gd name="connsiteY4" fmla="*/ 802909 h 2223846"/>
              <a:gd name="connsiteX0" fmla="*/ 44187 w 880451"/>
              <a:gd name="connsiteY0" fmla="*/ 802909 h 2223846"/>
              <a:gd name="connsiteX1" fmla="*/ 880451 w 880451"/>
              <a:gd name="connsiteY1" fmla="*/ 0 h 2223846"/>
              <a:gd name="connsiteX2" fmla="*/ 656522 w 880451"/>
              <a:gd name="connsiteY2" fmla="*/ 2105068 h 2223846"/>
              <a:gd name="connsiteX3" fmla="*/ 0 w 880451"/>
              <a:gd name="connsiteY3" fmla="*/ 2223846 h 2223846"/>
              <a:gd name="connsiteX4" fmla="*/ 44187 w 880451"/>
              <a:gd name="connsiteY4" fmla="*/ 802909 h 2223846"/>
              <a:gd name="connsiteX0" fmla="*/ 44187 w 656522"/>
              <a:gd name="connsiteY0" fmla="*/ 87427 h 1508364"/>
              <a:gd name="connsiteX1" fmla="*/ 231416 w 656522"/>
              <a:gd name="connsiteY1" fmla="*/ 0 h 1508364"/>
              <a:gd name="connsiteX2" fmla="*/ 656522 w 656522"/>
              <a:gd name="connsiteY2" fmla="*/ 1389586 h 1508364"/>
              <a:gd name="connsiteX3" fmla="*/ 0 w 656522"/>
              <a:gd name="connsiteY3" fmla="*/ 1508364 h 1508364"/>
              <a:gd name="connsiteX4" fmla="*/ 44187 w 656522"/>
              <a:gd name="connsiteY4" fmla="*/ 87427 h 1508364"/>
              <a:gd name="connsiteX0" fmla="*/ 44187 w 656522"/>
              <a:gd name="connsiteY0" fmla="*/ 87427 h 1508364"/>
              <a:gd name="connsiteX1" fmla="*/ 231416 w 656522"/>
              <a:gd name="connsiteY1" fmla="*/ 0 h 1508364"/>
              <a:gd name="connsiteX2" fmla="*/ 656522 w 656522"/>
              <a:gd name="connsiteY2" fmla="*/ 1389586 h 1508364"/>
              <a:gd name="connsiteX3" fmla="*/ 0 w 656522"/>
              <a:gd name="connsiteY3" fmla="*/ 1508364 h 1508364"/>
              <a:gd name="connsiteX4" fmla="*/ 44187 w 656522"/>
              <a:gd name="connsiteY4" fmla="*/ 87427 h 1508364"/>
              <a:gd name="connsiteX0" fmla="*/ 44187 w 656522"/>
              <a:gd name="connsiteY0" fmla="*/ 88980 h 1509917"/>
              <a:gd name="connsiteX1" fmla="*/ 314563 w 656522"/>
              <a:gd name="connsiteY1" fmla="*/ 0 h 1509917"/>
              <a:gd name="connsiteX2" fmla="*/ 656522 w 656522"/>
              <a:gd name="connsiteY2" fmla="*/ 1391139 h 1509917"/>
              <a:gd name="connsiteX3" fmla="*/ 0 w 656522"/>
              <a:gd name="connsiteY3" fmla="*/ 1509917 h 1509917"/>
              <a:gd name="connsiteX4" fmla="*/ 44187 w 656522"/>
              <a:gd name="connsiteY4" fmla="*/ 88980 h 1509917"/>
              <a:gd name="connsiteX0" fmla="*/ 80062 w 656522"/>
              <a:gd name="connsiteY0" fmla="*/ 3679 h 1617561"/>
              <a:gd name="connsiteX1" fmla="*/ 314563 w 656522"/>
              <a:gd name="connsiteY1" fmla="*/ 107644 h 1617561"/>
              <a:gd name="connsiteX2" fmla="*/ 656522 w 656522"/>
              <a:gd name="connsiteY2" fmla="*/ 1498783 h 1617561"/>
              <a:gd name="connsiteX3" fmla="*/ 0 w 656522"/>
              <a:gd name="connsiteY3" fmla="*/ 1617561 h 1617561"/>
              <a:gd name="connsiteX4" fmla="*/ 80062 w 656522"/>
              <a:gd name="connsiteY4" fmla="*/ 3679 h 1617561"/>
              <a:gd name="connsiteX0" fmla="*/ 80062 w 656522"/>
              <a:gd name="connsiteY0" fmla="*/ 97389 h 1711271"/>
              <a:gd name="connsiteX1" fmla="*/ 203805 w 656522"/>
              <a:gd name="connsiteY1" fmla="*/ 0 h 1711271"/>
              <a:gd name="connsiteX2" fmla="*/ 656522 w 656522"/>
              <a:gd name="connsiteY2" fmla="*/ 1592493 h 1711271"/>
              <a:gd name="connsiteX3" fmla="*/ 0 w 656522"/>
              <a:gd name="connsiteY3" fmla="*/ 1711271 h 1711271"/>
              <a:gd name="connsiteX4" fmla="*/ 80062 w 656522"/>
              <a:gd name="connsiteY4" fmla="*/ 97389 h 1711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522" h="1711271">
                <a:moveTo>
                  <a:pt x="80062" y="97389"/>
                </a:moveTo>
                <a:cubicBezTo>
                  <a:pt x="142472" y="68247"/>
                  <a:pt x="306396" y="21071"/>
                  <a:pt x="203805" y="0"/>
                </a:cubicBezTo>
                <a:lnTo>
                  <a:pt x="656522" y="1592493"/>
                </a:lnTo>
                <a:lnTo>
                  <a:pt x="0" y="1711271"/>
                </a:lnTo>
                <a:lnTo>
                  <a:pt x="80062" y="97389"/>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81872" y="5715000"/>
            <a:ext cx="1137528" cy="646331"/>
          </a:xfrm>
          <a:prstGeom prst="rect">
            <a:avLst/>
          </a:prstGeom>
          <a:noFill/>
        </p:spPr>
        <p:txBody>
          <a:bodyPr wrap="square" rtlCol="0">
            <a:spAutoFit/>
          </a:bodyPr>
          <a:lstStyle/>
          <a:p>
            <a:r>
              <a:rPr lang="en-US" dirty="0" smtClean="0"/>
              <a:t>Legal, Play on!</a:t>
            </a:r>
            <a:endParaRPr lang="en-US" dirty="0"/>
          </a:p>
        </p:txBody>
      </p:sp>
      <p:sp>
        <p:nvSpPr>
          <p:cNvPr id="12" name="TextBox 11"/>
          <p:cNvSpPr txBox="1"/>
          <p:nvPr/>
        </p:nvSpPr>
        <p:spPr>
          <a:xfrm>
            <a:off x="4953000" y="5555792"/>
            <a:ext cx="2743200" cy="646331"/>
          </a:xfrm>
          <a:prstGeom prst="rect">
            <a:avLst/>
          </a:prstGeom>
          <a:noFill/>
        </p:spPr>
        <p:txBody>
          <a:bodyPr wrap="square" rtlCol="0">
            <a:spAutoFit/>
          </a:bodyPr>
          <a:lstStyle/>
          <a:p>
            <a:r>
              <a:rPr lang="en-US" dirty="0" smtClean="0"/>
              <a:t>Illegal, over the center line.</a:t>
            </a:r>
            <a:endParaRPr lang="en-US" dirty="0"/>
          </a:p>
        </p:txBody>
      </p:sp>
    </p:spTree>
    <p:extLst>
      <p:ext uri="{BB962C8B-B14F-4D97-AF65-F5344CB8AC3E}">
        <p14:creationId xmlns:p14="http://schemas.microsoft.com/office/powerpoint/2010/main" val="209451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R2 </a:t>
            </a:r>
            <a:r>
              <a:rPr lang="en-US" dirty="0" smtClean="0"/>
              <a:t>OVER THE CENTER LINE VIOLATION call</a:t>
            </a:r>
            <a:endParaRPr lang="en-US" dirty="0"/>
          </a:p>
        </p:txBody>
      </p:sp>
      <p:sp>
        <p:nvSpPr>
          <p:cNvPr id="3" name="Content Placeholder 2"/>
          <p:cNvSpPr>
            <a:spLocks noGrp="1"/>
          </p:cNvSpPr>
          <p:nvPr>
            <p:ph idx="1"/>
          </p:nvPr>
        </p:nvSpPr>
        <p:spPr/>
        <p:txBody>
          <a:bodyPr/>
          <a:lstStyle/>
          <a:p>
            <a:r>
              <a:rPr lang="en-US" sz="2000" dirty="0" smtClean="0"/>
              <a:t>When the R2 realizes that a player has crossed the center line, the following sequence occurs.</a:t>
            </a:r>
          </a:p>
          <a:p>
            <a:pPr marL="457200" indent="-457200">
              <a:buAutoNum type="arabicPeriod"/>
            </a:pPr>
            <a:r>
              <a:rPr lang="en-US" sz="2000" dirty="0" smtClean="0"/>
              <a:t>The R2 double whistles (tweet, tweet). The R2 steps to the side of the net where the player went over the centerline. The R2 points at the center line. </a:t>
            </a:r>
          </a:p>
          <a:p>
            <a:pPr marL="457200" indent="-457200">
              <a:buAutoNum type="arabicPeriod"/>
            </a:pPr>
            <a:r>
              <a:rPr lang="en-US" sz="2000" dirty="0" smtClean="0"/>
              <a:t>The R1 awards the point to the correct team and then mimics the center line signal. </a:t>
            </a:r>
          </a:p>
          <a:p>
            <a:pPr marL="457200" indent="-457200">
              <a:buAutoNum type="arabicPeriod"/>
            </a:pPr>
            <a:r>
              <a:rPr lang="en-US" sz="2000" dirty="0" smtClean="0"/>
              <a:t>Remember that it is not necessary to give the number of the player that has crossed the center line. </a:t>
            </a:r>
            <a:endParaRPr lang="en-US" dirty="0" smtClean="0"/>
          </a:p>
        </p:txBody>
      </p:sp>
    </p:spTree>
    <p:extLst>
      <p:ext uri="{BB962C8B-B14F-4D97-AF65-F5344CB8AC3E}">
        <p14:creationId xmlns:p14="http://schemas.microsoft.com/office/powerpoint/2010/main" val="1256657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548640"/>
          </a:xfrm>
        </p:spPr>
        <p:txBody>
          <a:bodyPr/>
          <a:lstStyle/>
          <a:p>
            <a:r>
              <a:rPr lang="en-US" dirty="0" smtClean="0"/>
              <a:t>Introductions and National Anthem Protocol</a:t>
            </a:r>
            <a:endParaRPr lang="en-US" dirty="0"/>
          </a:p>
        </p:txBody>
      </p:sp>
      <p:sp>
        <p:nvSpPr>
          <p:cNvPr id="3" name="Content Placeholder 2"/>
          <p:cNvSpPr>
            <a:spLocks noGrp="1"/>
          </p:cNvSpPr>
          <p:nvPr>
            <p:ph idx="1"/>
          </p:nvPr>
        </p:nvSpPr>
        <p:spPr>
          <a:xfrm>
            <a:off x="764533" y="687351"/>
            <a:ext cx="7520940" cy="3579849"/>
          </a:xfrm>
        </p:spPr>
        <p:txBody>
          <a:bodyPr>
            <a:normAutofit fontScale="85000" lnSpcReduction="20000"/>
          </a:bodyPr>
          <a:lstStyle/>
          <a:p>
            <a:pPr>
              <a:buAutoNum type="arabicPeriod"/>
            </a:pPr>
            <a:r>
              <a:rPr lang="en-US" dirty="0" smtClean="0"/>
              <a:t>At the end of the timed warm-up, both referees and the two line judges walk across the court.</a:t>
            </a:r>
          </a:p>
          <a:p>
            <a:pPr>
              <a:buAutoNum type="arabicPeriod"/>
            </a:pPr>
            <a:r>
              <a:rPr lang="en-US" dirty="0" smtClean="0"/>
              <a:t>The R1 and one line judge should be on the left side of the net (looking from the officials’ table), R1 is closest to the net. </a:t>
            </a:r>
          </a:p>
          <a:p>
            <a:pPr>
              <a:buAutoNum type="arabicPeriod"/>
            </a:pPr>
            <a:r>
              <a:rPr lang="en-US" dirty="0" smtClean="0"/>
              <a:t>The R2 and one line judge should be on the right side of the net (looking at the officials’ table), R2 is closest to the net.</a:t>
            </a:r>
          </a:p>
          <a:p>
            <a:pPr>
              <a:buAutoNum type="arabicPeriod"/>
            </a:pPr>
            <a:r>
              <a:rPr lang="en-US" dirty="0" smtClean="0"/>
              <a:t>The line judges flags should be placed on the referee stand.</a:t>
            </a:r>
          </a:p>
          <a:p>
            <a:pPr>
              <a:buAutoNum type="arabicPeriod"/>
            </a:pPr>
            <a:r>
              <a:rPr lang="en-US" dirty="0" smtClean="0"/>
              <a:t>All four officials should face the flag and stand at attention during the National Anthem.</a:t>
            </a:r>
          </a:p>
          <a:p>
            <a:pPr>
              <a:buAutoNum type="arabicPeriod"/>
            </a:pPr>
            <a:r>
              <a:rPr lang="en-US" dirty="0" smtClean="0"/>
              <a:t>All four officials should face the court during player introductions.</a:t>
            </a:r>
          </a:p>
          <a:p>
            <a:pPr>
              <a:buAutoNum type="arabicPeriod"/>
            </a:pPr>
            <a:r>
              <a:rPr lang="en-US" dirty="0" smtClean="0"/>
              <a:t>At the completion of player introductions, the R1 should take a step toward the court, whistle and beckon both teams onto the court to shake hands(if hands are not to be shaken, the R1 can motion for the teams to go to the bench area).</a:t>
            </a:r>
          </a:p>
          <a:p>
            <a:pPr>
              <a:buAutoNum type="arabicPeriod"/>
            </a:pPr>
            <a:r>
              <a:rPr lang="en-US" dirty="0" smtClean="0"/>
              <a:t>The line judges go to their respective corners with their flags.</a:t>
            </a:r>
          </a:p>
          <a:p>
            <a:pPr>
              <a:buAutoNum type="arabicPeriod"/>
            </a:pPr>
            <a:r>
              <a:rPr lang="en-US" dirty="0" smtClean="0"/>
              <a:t>The R1 takes a position on the referee’s platform while the R2 crosses the court to check the lineups.</a:t>
            </a:r>
            <a:endParaRPr lang="en-US" dirty="0"/>
          </a:p>
        </p:txBody>
      </p:sp>
      <p:sp>
        <p:nvSpPr>
          <p:cNvPr id="4" name="Rectangle 3"/>
          <p:cNvSpPr/>
          <p:nvPr/>
        </p:nvSpPr>
        <p:spPr>
          <a:xfrm>
            <a:off x="747600" y="4293600"/>
            <a:ext cx="29718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4881" y="4293600"/>
            <a:ext cx="17861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a:t>
            </a:r>
            <a:endParaRPr lang="en-US" dirty="0"/>
          </a:p>
        </p:txBody>
      </p:sp>
      <p:sp>
        <p:nvSpPr>
          <p:cNvPr id="6" name="Dodecagon 5"/>
          <p:cNvSpPr/>
          <p:nvPr/>
        </p:nvSpPr>
        <p:spPr>
          <a:xfrm>
            <a:off x="1579200" y="61722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R1</a:t>
            </a:r>
            <a:endParaRPr lang="en-US" sz="1050" dirty="0"/>
          </a:p>
        </p:txBody>
      </p:sp>
      <p:sp>
        <p:nvSpPr>
          <p:cNvPr id="8" name="Dodecagon 7"/>
          <p:cNvSpPr/>
          <p:nvPr/>
        </p:nvSpPr>
        <p:spPr>
          <a:xfrm>
            <a:off x="2868600" y="61722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LJ</a:t>
            </a:r>
            <a:endParaRPr lang="en-US" sz="1050" dirty="0"/>
          </a:p>
        </p:txBody>
      </p:sp>
      <p:sp>
        <p:nvSpPr>
          <p:cNvPr id="9" name="Dodecagon 8"/>
          <p:cNvSpPr/>
          <p:nvPr/>
        </p:nvSpPr>
        <p:spPr>
          <a:xfrm>
            <a:off x="1122000" y="61722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LJ</a:t>
            </a:r>
            <a:endParaRPr lang="en-US" sz="1050" dirty="0"/>
          </a:p>
        </p:txBody>
      </p:sp>
      <p:sp>
        <p:nvSpPr>
          <p:cNvPr id="10" name="Dodecagon 9"/>
          <p:cNvSpPr/>
          <p:nvPr/>
        </p:nvSpPr>
        <p:spPr>
          <a:xfrm>
            <a:off x="2362200" y="61788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R2</a:t>
            </a:r>
            <a:endParaRPr lang="en-US" sz="1050" dirty="0"/>
          </a:p>
        </p:txBody>
      </p:sp>
      <p:sp>
        <p:nvSpPr>
          <p:cNvPr id="11" name="Rectangle 10"/>
          <p:cNvSpPr/>
          <p:nvPr/>
        </p:nvSpPr>
        <p:spPr>
          <a:xfrm>
            <a:off x="4419600" y="4293600"/>
            <a:ext cx="3204328"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34585" y="4293600"/>
            <a:ext cx="178619"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NET</a:t>
            </a:r>
            <a:endParaRPr lang="en-US" dirty="0"/>
          </a:p>
        </p:txBody>
      </p:sp>
      <p:sp>
        <p:nvSpPr>
          <p:cNvPr id="13" name="Dodecagon 12"/>
          <p:cNvSpPr/>
          <p:nvPr/>
        </p:nvSpPr>
        <p:spPr>
          <a:xfrm>
            <a:off x="5465400" y="38364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R1</a:t>
            </a:r>
            <a:endParaRPr lang="en-US" sz="1050" dirty="0"/>
          </a:p>
        </p:txBody>
      </p:sp>
      <p:sp>
        <p:nvSpPr>
          <p:cNvPr id="14" name="Dodecagon 13"/>
          <p:cNvSpPr/>
          <p:nvPr/>
        </p:nvSpPr>
        <p:spPr>
          <a:xfrm>
            <a:off x="5008200" y="38364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LJ</a:t>
            </a:r>
            <a:endParaRPr lang="en-US" sz="1050" dirty="0"/>
          </a:p>
        </p:txBody>
      </p:sp>
      <p:sp>
        <p:nvSpPr>
          <p:cNvPr id="15" name="Dodecagon 14"/>
          <p:cNvSpPr/>
          <p:nvPr/>
        </p:nvSpPr>
        <p:spPr>
          <a:xfrm>
            <a:off x="6186933" y="38364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R2</a:t>
            </a:r>
            <a:endParaRPr lang="en-US" sz="1050" dirty="0"/>
          </a:p>
        </p:txBody>
      </p:sp>
      <p:sp>
        <p:nvSpPr>
          <p:cNvPr id="16" name="Dodecagon 15"/>
          <p:cNvSpPr/>
          <p:nvPr/>
        </p:nvSpPr>
        <p:spPr>
          <a:xfrm>
            <a:off x="6743400" y="3810000"/>
            <a:ext cx="457200" cy="457200"/>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LJ</a:t>
            </a:r>
            <a:endParaRPr lang="en-US" sz="1050" dirty="0"/>
          </a:p>
        </p:txBody>
      </p:sp>
    </p:spTree>
    <p:extLst>
      <p:ext uri="{BB962C8B-B14F-4D97-AF65-F5344CB8AC3E}">
        <p14:creationId xmlns:p14="http://schemas.microsoft.com/office/powerpoint/2010/main" val="8815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3.33333E-6 -0.3331 " pathEditMode="relative" rAng="0" ptsTypes="AA">
                                      <p:cBhvr>
                                        <p:cTn id="6" dur="2000" fill="hold"/>
                                        <p:tgtEl>
                                          <p:spTgt spid="6"/>
                                        </p:tgtEl>
                                        <p:attrNameLst>
                                          <p:attrName>ppt_x</p:attrName>
                                          <p:attrName>ppt_y</p:attrName>
                                        </p:attrNameLst>
                                      </p:cBhvr>
                                      <p:rCtr x="0" y="-16667"/>
                                    </p:animMotion>
                                  </p:childTnLst>
                                </p:cTn>
                              </p:par>
                              <p:par>
                                <p:cTn id="7" presetID="63" presetClass="path" presetSubtype="0" accel="50000" decel="50000" fill="hold" grpId="0" nodeType="withEffect">
                                  <p:stCondLst>
                                    <p:cond delay="0"/>
                                  </p:stCondLst>
                                  <p:childTnLst>
                                    <p:animMotion origin="layout" path="M -3.05556E-6 -3.33333E-6 L 0.00226 -0.33333 " pathEditMode="relative" rAng="0" ptsTypes="AA">
                                      <p:cBhvr>
                                        <p:cTn id="8" dur="2000" fill="hold"/>
                                        <p:tgtEl>
                                          <p:spTgt spid="9"/>
                                        </p:tgtEl>
                                        <p:attrNameLst>
                                          <p:attrName>ppt_x</p:attrName>
                                          <p:attrName>ppt_y</p:attrName>
                                        </p:attrNameLst>
                                      </p:cBhvr>
                                      <p:rCtr x="104" y="-16667"/>
                                    </p:animMotion>
                                  </p:childTnLst>
                                </p:cTn>
                              </p:par>
                              <p:par>
                                <p:cTn id="9" presetID="42" presetClass="path" presetSubtype="0" accel="50000" decel="50000" fill="hold" grpId="0" nodeType="withEffect">
                                  <p:stCondLst>
                                    <p:cond delay="0"/>
                                  </p:stCondLst>
                                  <p:childTnLst>
                                    <p:animMotion origin="layout" path="M -2.77778E-7 -3.37344E-6 L 0.00191 -0.34428 " pathEditMode="relative" rAng="0" ptsTypes="AA">
                                      <p:cBhvr>
                                        <p:cTn id="10" dur="2000" fill="hold"/>
                                        <p:tgtEl>
                                          <p:spTgt spid="10"/>
                                        </p:tgtEl>
                                        <p:attrNameLst>
                                          <p:attrName>ppt_x</p:attrName>
                                          <p:attrName>ppt_y</p:attrName>
                                        </p:attrNameLst>
                                      </p:cBhvr>
                                      <p:rCtr x="87" y="-17214"/>
                                    </p:animMotion>
                                  </p:childTnLst>
                                </p:cTn>
                              </p:par>
                              <p:par>
                                <p:cTn id="11" presetID="42" presetClass="path" presetSubtype="0" accel="50000" decel="50000" fill="hold" grpId="0" nodeType="withEffect">
                                  <p:stCondLst>
                                    <p:cond delay="0"/>
                                  </p:stCondLst>
                                  <p:childTnLst>
                                    <p:animMotion origin="layout" path="M -3.33333E-6 -3.37344E-6 L -3.33333E-6 -0.34428 " pathEditMode="relative" rAng="0" ptsTypes="AA">
                                      <p:cBhvr>
                                        <p:cTn id="12" dur="2000" fill="hold"/>
                                        <p:tgtEl>
                                          <p:spTgt spid="8"/>
                                        </p:tgtEl>
                                        <p:attrNameLst>
                                          <p:attrName>ppt_x</p:attrName>
                                          <p:attrName>ppt_y</p:attrName>
                                        </p:attrNameLst>
                                      </p:cBhvr>
                                      <p:rCtr x="0" y="-17214"/>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11022E-16 1.67978E-6 L 0.025 0.04442 " pathEditMode="relative" rAng="0" ptsTypes="AA">
                                      <p:cBhvr>
                                        <p:cTn id="16" dur="2000" fill="hold"/>
                                        <p:tgtEl>
                                          <p:spTgt spid="13"/>
                                        </p:tgtEl>
                                        <p:attrNameLst>
                                          <p:attrName>ppt_x</p:attrName>
                                          <p:attrName>ppt_y</p:attrName>
                                        </p:attrNameLst>
                                      </p:cBhvr>
                                      <p:rCtr x="1250" y="2221"/>
                                    </p:animMotion>
                                  </p:childTnLst>
                                </p:cTn>
                              </p:par>
                              <p:par>
                                <p:cTn id="17" presetID="42" presetClass="path" presetSubtype="0" accel="50000" decel="50000" fill="hold" grpId="0" nodeType="withEffect">
                                  <p:stCondLst>
                                    <p:cond delay="0"/>
                                  </p:stCondLst>
                                  <p:childTnLst>
                                    <p:animMotion origin="layout" path="M -3.05556E-6 3.33333E-6 L -0.07274 -0.00348 " pathEditMode="relative" rAng="0" ptsTypes="AA">
                                      <p:cBhvr>
                                        <p:cTn id="18" dur="2000" fill="hold"/>
                                        <p:tgtEl>
                                          <p:spTgt spid="14"/>
                                        </p:tgtEl>
                                        <p:attrNameLst>
                                          <p:attrName>ppt_x</p:attrName>
                                          <p:attrName>ppt_y</p:attrName>
                                        </p:attrNameLst>
                                      </p:cBhvr>
                                      <p:rCtr x="-3646" y="-185"/>
                                    </p:animMotion>
                                  </p:childTnLst>
                                </p:cTn>
                              </p:par>
                              <p:par>
                                <p:cTn id="19" presetID="42" presetClass="path" presetSubtype="0" accel="50000" decel="50000" fill="hold" grpId="0" nodeType="withEffect">
                                  <p:stCondLst>
                                    <p:cond delay="0"/>
                                  </p:stCondLst>
                                  <p:childTnLst>
                                    <p:animMotion origin="layout" path="M -1.94444E-6 2.59259E-6 L 0.00295 0.37384 " pathEditMode="relative" rAng="0" ptsTypes="AA">
                                      <p:cBhvr>
                                        <p:cTn id="20" dur="2000" fill="hold"/>
                                        <p:tgtEl>
                                          <p:spTgt spid="15"/>
                                        </p:tgtEl>
                                        <p:attrNameLst>
                                          <p:attrName>ppt_x</p:attrName>
                                          <p:attrName>ppt_y</p:attrName>
                                        </p:attrNameLst>
                                      </p:cBhvr>
                                      <p:rCtr x="139" y="18681"/>
                                    </p:animMotion>
                                  </p:childTnLst>
                                </p:cTn>
                              </p:par>
                              <p:par>
                                <p:cTn id="21" presetID="0" presetClass="path" presetSubtype="0" accel="50000" decel="50000" fill="hold" grpId="0" nodeType="withEffect">
                                  <p:stCondLst>
                                    <p:cond delay="0"/>
                                  </p:stCondLst>
                                  <p:childTnLst>
                                    <p:animMotion origin="layout" path="M 0.02917 -0.00394 C 0.03594 -0.0007 0.04444 0.00023 0.05139 0.00115 C 0.06007 0.00486 0.05538 0.00324 0.07361 0.00115 C 0.07569 0.00092 0.07917 -0.00255 0.07917 -0.00232 C 0.08212 0.00787 0.08281 0.01898 0.08576 0.0294 C 0.08663 0.05301 0.08733 0.06458 0.08663 0.08865 C 0.08611 0.1493 0.08681 0.20671 0.09028 0.26643 C 0.08993 0.29352 0.08993 0.32083 0.08941 0.34791 C 0.08924 0.35625 0.08663 0.36435 0.08663 0.37268 C 0.08524 0.38078 0.08281 0.38773 0.07639 0.39004 C 0.06753 0.38958 0.05851 0.38958 0.04965 0.38865 C 0.04774 0.38842 0.0441 0.38634 0.0441 0.38657 " pathEditMode="relative" rAng="0" ptsTypes="fffffffffffA">
                                      <p:cBhvr>
                                        <p:cTn id="22" dur="2000" fill="hold"/>
                                        <p:tgtEl>
                                          <p:spTgt spid="16"/>
                                        </p:tgtEl>
                                        <p:attrNameLst>
                                          <p:attrName>ppt_x</p:attrName>
                                          <p:attrName>ppt_y</p:attrName>
                                        </p:attrNameLst>
                                      </p:cBhvr>
                                      <p:rCtr x="3056" y="1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520940" cy="548640"/>
          </a:xfrm>
        </p:spPr>
        <p:txBody>
          <a:bodyPr/>
          <a:lstStyle/>
          <a:p>
            <a:r>
              <a:rPr lang="en-US" dirty="0" smtClean="0"/>
              <a:t>Hope these reminders make your season go more smoothly</a:t>
            </a:r>
            <a:endParaRPr lang="en-US" dirty="0"/>
          </a:p>
        </p:txBody>
      </p:sp>
      <p:sp>
        <p:nvSpPr>
          <p:cNvPr id="3" name="Content Placeholder 2"/>
          <p:cNvSpPr>
            <a:spLocks noGrp="1"/>
          </p:cNvSpPr>
          <p:nvPr>
            <p:ph idx="1"/>
          </p:nvPr>
        </p:nvSpPr>
        <p:spPr>
          <a:xfrm>
            <a:off x="685800" y="2743200"/>
            <a:ext cx="7520940" cy="1600200"/>
          </a:xfrm>
        </p:spPr>
        <p:txBody>
          <a:bodyPr>
            <a:normAutofit/>
          </a:bodyPr>
          <a:lstStyle/>
          <a:p>
            <a:pPr algn="ctr"/>
            <a:r>
              <a:rPr lang="en-US" sz="4800" dirty="0" smtClean="0"/>
              <a:t>The End</a:t>
            </a:r>
            <a:endParaRPr lang="en-US" sz="4800" dirty="0"/>
          </a:p>
        </p:txBody>
      </p:sp>
    </p:spTree>
    <p:extLst>
      <p:ext uri="{BB962C8B-B14F-4D97-AF65-F5344CB8AC3E}">
        <p14:creationId xmlns:p14="http://schemas.microsoft.com/office/powerpoint/2010/main" val="42900432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36" y="152400"/>
            <a:ext cx="7520940" cy="548640"/>
          </a:xfrm>
        </p:spPr>
        <p:txBody>
          <a:bodyPr/>
          <a:lstStyle/>
          <a:p>
            <a:r>
              <a:rPr lang="en-US" dirty="0" smtClean="0"/>
              <a:t>R2: Time outs</a:t>
            </a:r>
            <a:endParaRPr lang="en-US" dirty="0"/>
          </a:p>
        </p:txBody>
      </p:sp>
      <p:sp>
        <p:nvSpPr>
          <p:cNvPr id="3" name="Content Placeholder 2"/>
          <p:cNvSpPr>
            <a:spLocks noGrp="1"/>
          </p:cNvSpPr>
          <p:nvPr>
            <p:ph idx="1"/>
          </p:nvPr>
        </p:nvSpPr>
        <p:spPr>
          <a:xfrm>
            <a:off x="152400" y="838200"/>
            <a:ext cx="8686800" cy="4876800"/>
          </a:xfrm>
        </p:spPr>
        <p:txBody>
          <a:bodyPr>
            <a:normAutofit/>
          </a:bodyPr>
          <a:lstStyle/>
          <a:p>
            <a:r>
              <a:rPr lang="en-US" dirty="0" smtClean="0"/>
              <a:t>When the coach or captain calls for a time-out, the following sequence occurs:</a:t>
            </a:r>
          </a:p>
          <a:p>
            <a:pPr>
              <a:buFont typeface="+mj-lt"/>
              <a:buAutoNum type="arabicPeriod"/>
            </a:pPr>
            <a:r>
              <a:rPr lang="en-US" dirty="0" smtClean="0"/>
              <a:t>The R2 double whistles (Tweet, Tweet), then moves to the side of the net of the team wanting the time-out, using </a:t>
            </a:r>
            <a:r>
              <a:rPr lang="en-US" dirty="0"/>
              <a:t> </a:t>
            </a:r>
            <a:r>
              <a:rPr lang="en-US" dirty="0" smtClean="0"/>
              <a:t>Signal 19 at shoulder height, and indicate to the first referee the number of time outs each team has used.  </a:t>
            </a:r>
          </a:p>
          <a:p>
            <a:pPr marL="342900" lvl="1" indent="-342900">
              <a:spcBef>
                <a:spcPts val="800"/>
              </a:spcBef>
              <a:buClrTx/>
              <a:buAutoNum type="arabicPeriod" startAt="2"/>
            </a:pPr>
            <a:r>
              <a:rPr lang="en-US" b="1" dirty="0" smtClean="0"/>
              <a:t>The </a:t>
            </a:r>
            <a:r>
              <a:rPr lang="en-US" b="1" dirty="0"/>
              <a:t>R1 then mimics </a:t>
            </a:r>
            <a:r>
              <a:rPr lang="en-US" b="1" dirty="0" smtClean="0"/>
              <a:t>Signal 19 and </a:t>
            </a:r>
            <a:r>
              <a:rPr lang="en-US" b="1" dirty="0"/>
              <a:t>extends the hand toward the team that has asked for the time out. </a:t>
            </a:r>
            <a:endParaRPr lang="en-US" b="1" dirty="0" smtClean="0"/>
          </a:p>
          <a:p>
            <a:pPr marL="342900" lvl="1" indent="-342900">
              <a:spcBef>
                <a:spcPts val="800"/>
              </a:spcBef>
              <a:buClrTx/>
              <a:buAutoNum type="arabicPeriod" startAt="2"/>
            </a:pPr>
            <a:r>
              <a:rPr lang="en-US" b="1" dirty="0" smtClean="0"/>
              <a:t>The R2 reminds the timer to start the clock for one minute.</a:t>
            </a:r>
          </a:p>
          <a:p>
            <a:pPr marL="342900" lvl="1" indent="-342900">
              <a:spcBef>
                <a:spcPts val="800"/>
              </a:spcBef>
              <a:buClrTx/>
              <a:buAutoNum type="arabicPeriod" startAt="2"/>
            </a:pPr>
            <a:r>
              <a:rPr lang="en-US" b="1" dirty="0" smtClean="0"/>
              <a:t>Check with the scorer to make sure the time-out is recorded on the scoresheet for the appropriate team.</a:t>
            </a:r>
          </a:p>
          <a:p>
            <a:pPr marL="342900" lvl="1" indent="-342900">
              <a:spcBef>
                <a:spcPts val="800"/>
              </a:spcBef>
              <a:buClrTx/>
              <a:buAutoNum type="arabicPeriod" startAt="2"/>
            </a:pPr>
            <a:r>
              <a:rPr lang="en-US" b="1" dirty="0" smtClean="0"/>
              <a:t>Check the scoresheet for any individual score and team score discrepancies, and make sure the visible scoreboard agrees with the scoresheet.</a:t>
            </a:r>
          </a:p>
          <a:p>
            <a:pPr marL="0" lvl="1" indent="0">
              <a:buNone/>
            </a:pPr>
            <a:r>
              <a:rPr lang="en-US" b="1" dirty="0" smtClean="0"/>
              <a:t>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4191000"/>
            <a:ext cx="2176543" cy="2400300"/>
          </a:xfrm>
          <a:prstGeom prst="rect">
            <a:avLst/>
          </a:prstGeom>
        </p:spPr>
      </p:pic>
      <p:sp>
        <p:nvSpPr>
          <p:cNvPr id="5" name="Rectangle 4"/>
          <p:cNvSpPr/>
          <p:nvPr/>
        </p:nvSpPr>
        <p:spPr>
          <a:xfrm>
            <a:off x="6214533" y="43180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19</a:t>
            </a:r>
            <a:endParaRPr lang="en-US" dirty="0"/>
          </a:p>
        </p:txBody>
      </p:sp>
    </p:spTree>
    <p:extLst>
      <p:ext uri="{BB962C8B-B14F-4D97-AF65-F5344CB8AC3E}">
        <p14:creationId xmlns:p14="http://schemas.microsoft.com/office/powerpoint/2010/main" val="783239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36" y="152400"/>
            <a:ext cx="7520940" cy="548640"/>
          </a:xfrm>
        </p:spPr>
        <p:txBody>
          <a:bodyPr/>
          <a:lstStyle/>
          <a:p>
            <a:r>
              <a:rPr lang="en-US" dirty="0" smtClean="0"/>
              <a:t>R2: Time outs</a:t>
            </a:r>
            <a:endParaRPr lang="en-US" dirty="0"/>
          </a:p>
        </p:txBody>
      </p:sp>
      <p:sp>
        <p:nvSpPr>
          <p:cNvPr id="3" name="Content Placeholder 2"/>
          <p:cNvSpPr>
            <a:spLocks noGrp="1"/>
          </p:cNvSpPr>
          <p:nvPr>
            <p:ph idx="1"/>
          </p:nvPr>
        </p:nvSpPr>
        <p:spPr>
          <a:xfrm>
            <a:off x="152400" y="838200"/>
            <a:ext cx="8686800" cy="4876800"/>
          </a:xfrm>
        </p:spPr>
        <p:txBody>
          <a:bodyPr>
            <a:normAutofit/>
          </a:bodyPr>
          <a:lstStyle/>
          <a:p>
            <a:pPr marL="0" lvl="1" indent="0">
              <a:spcBef>
                <a:spcPts val="800"/>
              </a:spcBef>
              <a:buClrTx/>
              <a:buNone/>
            </a:pPr>
            <a:r>
              <a:rPr lang="en-US" b="1" dirty="0" smtClean="0"/>
              <a:t>6.    Check with the libero tracker to confirm the status of the </a:t>
            </a:r>
            <a:r>
              <a:rPr lang="en-US" b="1" dirty="0" smtClean="0"/>
              <a:t>libero - </a:t>
            </a:r>
            <a:r>
              <a:rPr lang="en-US" b="1" dirty="0" smtClean="0"/>
              <a:t>on or off the court.</a:t>
            </a:r>
          </a:p>
          <a:p>
            <a:pPr marL="0" lvl="1" indent="0">
              <a:spcBef>
                <a:spcPts val="800"/>
              </a:spcBef>
              <a:buClrTx/>
              <a:buNone/>
            </a:pPr>
            <a:r>
              <a:rPr lang="en-US" b="1" dirty="0" smtClean="0"/>
              <a:t>7.    When 45 second have elapsed during the time-out, the second referee shall sound a double  </a:t>
            </a:r>
          </a:p>
          <a:p>
            <a:pPr marL="0" lvl="1" indent="0">
              <a:spcBef>
                <a:spcPts val="800"/>
              </a:spcBef>
              <a:buClrTx/>
              <a:buNone/>
            </a:pPr>
            <a:r>
              <a:rPr lang="en-US" b="1" dirty="0" smtClean="0"/>
              <a:t>       whistle </a:t>
            </a:r>
            <a:r>
              <a:rPr lang="en-US" b="1" dirty="0" smtClean="0"/>
              <a:t>(Tweet, Tweet) to </a:t>
            </a:r>
            <a:r>
              <a:rPr lang="en-US" b="1" dirty="0" smtClean="0"/>
              <a:t>remind teams to return to the court. At 60 seconds, the timer shall </a:t>
            </a:r>
            <a:r>
              <a:rPr lang="en-US" b="1" dirty="0" smtClean="0"/>
              <a:t> </a:t>
            </a:r>
          </a:p>
          <a:p>
            <a:pPr marL="0" lvl="1" indent="0">
              <a:spcBef>
                <a:spcPts val="800"/>
              </a:spcBef>
              <a:buClrTx/>
              <a:buNone/>
            </a:pPr>
            <a:r>
              <a:rPr lang="en-US" b="1" dirty="0"/>
              <a:t> </a:t>
            </a:r>
            <a:r>
              <a:rPr lang="en-US" b="1" dirty="0" smtClean="0"/>
              <a:t>   </a:t>
            </a:r>
            <a:r>
              <a:rPr lang="en-US" b="1" dirty="0" smtClean="0"/>
              <a:t>   sound </a:t>
            </a:r>
            <a:r>
              <a:rPr lang="en-US" b="1" dirty="0" smtClean="0"/>
              <a:t>the audio </a:t>
            </a:r>
            <a:r>
              <a:rPr lang="en-US" b="1" dirty="0" smtClean="0"/>
              <a:t>signal </a:t>
            </a:r>
            <a:r>
              <a:rPr lang="en-US" b="1" dirty="0" smtClean="0"/>
              <a:t>to end the time-out. (For multiple courts the R2 may end the </a:t>
            </a:r>
            <a:r>
              <a:rPr lang="en-US" b="1" dirty="0" smtClean="0"/>
              <a:t>time-out</a:t>
            </a:r>
          </a:p>
          <a:p>
            <a:pPr marL="0" lvl="1" indent="0">
              <a:spcBef>
                <a:spcPts val="800"/>
              </a:spcBef>
              <a:buClrTx/>
              <a:buNone/>
            </a:pPr>
            <a:r>
              <a:rPr lang="en-US" b="1" dirty="0"/>
              <a:t> </a:t>
            </a:r>
            <a:r>
              <a:rPr lang="en-US" b="1" dirty="0" smtClean="0"/>
              <a:t>     </a:t>
            </a:r>
            <a:r>
              <a:rPr lang="en-US" b="1" dirty="0" smtClean="0"/>
              <a:t> </a:t>
            </a:r>
            <a:r>
              <a:rPr lang="en-US" b="1" dirty="0" smtClean="0"/>
              <a:t>with a </a:t>
            </a:r>
            <a:r>
              <a:rPr lang="en-US" b="1" dirty="0" smtClean="0"/>
              <a:t>long whistle</a:t>
            </a:r>
            <a:r>
              <a:rPr lang="en-US" b="1" dirty="0" smtClean="0"/>
              <a:t>.) The R2 indicates the number of time-outs used holding the signal </a:t>
            </a:r>
            <a:r>
              <a:rPr lang="en-US" b="1" dirty="0" smtClean="0"/>
              <a:t>with</a:t>
            </a:r>
          </a:p>
          <a:p>
            <a:pPr marL="0" lvl="1" indent="0">
              <a:spcBef>
                <a:spcPts val="800"/>
              </a:spcBef>
              <a:buClrTx/>
              <a:buNone/>
            </a:pPr>
            <a:r>
              <a:rPr lang="en-US" b="1" dirty="0"/>
              <a:t> </a:t>
            </a:r>
            <a:r>
              <a:rPr lang="en-US" b="1" dirty="0" smtClean="0"/>
              <a:t>     </a:t>
            </a:r>
            <a:r>
              <a:rPr lang="en-US" b="1" dirty="0" smtClean="0"/>
              <a:t> hands </a:t>
            </a:r>
            <a:r>
              <a:rPr lang="en-US" b="1" dirty="0" smtClean="0"/>
              <a:t>head </a:t>
            </a:r>
            <a:r>
              <a:rPr lang="en-US" b="1" dirty="0" smtClean="0"/>
              <a:t>high</a:t>
            </a:r>
            <a:r>
              <a:rPr lang="en-US" b="1" dirty="0" smtClean="0"/>
              <a:t>. Informs the </a:t>
            </a:r>
            <a:r>
              <a:rPr lang="en-US" b="1" dirty="0" smtClean="0"/>
              <a:t>coach(s) </a:t>
            </a:r>
            <a:r>
              <a:rPr lang="en-US" b="1" dirty="0" smtClean="0"/>
              <a:t>if two time-outs are used and gives the ready-to-play </a:t>
            </a:r>
            <a:endParaRPr lang="en-US" b="1" dirty="0" smtClean="0"/>
          </a:p>
          <a:p>
            <a:pPr marL="0" lvl="1" indent="0">
              <a:spcBef>
                <a:spcPts val="800"/>
              </a:spcBef>
              <a:buClrTx/>
              <a:buNone/>
            </a:pPr>
            <a:r>
              <a:rPr lang="en-US" b="1" dirty="0"/>
              <a:t> </a:t>
            </a:r>
            <a:r>
              <a:rPr lang="en-US" b="1" dirty="0" smtClean="0"/>
              <a:t>     </a:t>
            </a:r>
            <a:r>
              <a:rPr lang="en-US" b="1" dirty="0" smtClean="0"/>
              <a:t> </a:t>
            </a:r>
            <a:r>
              <a:rPr lang="en-US" b="1" dirty="0" smtClean="0"/>
              <a:t>signal to the R1.</a:t>
            </a:r>
          </a:p>
          <a:p>
            <a:pPr marL="342900" lvl="1" indent="-342900">
              <a:spcBef>
                <a:spcPts val="800"/>
              </a:spcBef>
              <a:buClrTx/>
              <a:buAutoNum type="arabicPeriod" startAt="8"/>
            </a:pPr>
            <a:r>
              <a:rPr lang="en-US" b="1" dirty="0" smtClean="0"/>
              <a:t>When both teams are clearly ready to play prior to the 60 seconds, the R2 instructs the timer      </a:t>
            </a:r>
          </a:p>
          <a:p>
            <a:pPr marL="0" lvl="1" indent="0">
              <a:spcBef>
                <a:spcPts val="800"/>
              </a:spcBef>
              <a:buClrTx/>
              <a:buNone/>
            </a:pPr>
            <a:r>
              <a:rPr lang="en-US" b="1" dirty="0"/>
              <a:t> </a:t>
            </a:r>
            <a:r>
              <a:rPr lang="en-US" b="1" dirty="0" smtClean="0"/>
              <a:t>      to  stop the clock and whistles two short blasts, to confirm that everyone is ready to resume </a:t>
            </a:r>
          </a:p>
          <a:p>
            <a:pPr marL="0" lvl="1" indent="0">
              <a:spcBef>
                <a:spcPts val="800"/>
              </a:spcBef>
              <a:buClrTx/>
              <a:buNone/>
            </a:pPr>
            <a:r>
              <a:rPr lang="en-US" b="1" dirty="0"/>
              <a:t> </a:t>
            </a:r>
            <a:r>
              <a:rPr lang="en-US" b="1" dirty="0" smtClean="0"/>
              <a:t>      play. </a:t>
            </a:r>
          </a:p>
          <a:p>
            <a:pPr marL="0" lvl="1" indent="0">
              <a:spcBef>
                <a:spcPts val="800"/>
              </a:spcBef>
              <a:buClrTx/>
              <a:buNone/>
            </a:pPr>
            <a:r>
              <a:rPr lang="en-US" b="1" dirty="0" smtClean="0"/>
              <a:t>9.   The R2 then instructs the timer to sound the horn, moves to a position on the receivers' side of </a:t>
            </a:r>
          </a:p>
          <a:p>
            <a:pPr marL="0" lvl="1" indent="0">
              <a:spcBef>
                <a:spcPts val="800"/>
              </a:spcBef>
              <a:buClrTx/>
              <a:buNone/>
            </a:pPr>
            <a:r>
              <a:rPr lang="en-US" b="1" dirty="0"/>
              <a:t> </a:t>
            </a:r>
            <a:r>
              <a:rPr lang="en-US" b="1" dirty="0" smtClean="0"/>
              <a:t>      the net with whistle in mouth, and gives the court back to the first referee. </a:t>
            </a:r>
            <a:endParaRPr lang="en-US" b="1" dirty="0"/>
          </a:p>
          <a:p>
            <a:pPr marL="0" lvl="1" indent="0">
              <a:buNone/>
            </a:pPr>
            <a:r>
              <a:rPr lang="en-US" b="1" dirty="0" smtClean="0"/>
              <a:t>    </a:t>
            </a:r>
            <a:endParaRPr lang="en-US" b="1" dirty="0"/>
          </a:p>
        </p:txBody>
      </p:sp>
    </p:spTree>
    <p:extLst>
      <p:ext uri="{BB962C8B-B14F-4D97-AF65-F5344CB8AC3E}">
        <p14:creationId xmlns:p14="http://schemas.microsoft.com/office/powerpoint/2010/main" val="2858096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16240" cy="548640"/>
          </a:xfrm>
        </p:spPr>
        <p:txBody>
          <a:bodyPr/>
          <a:lstStyle/>
          <a:p>
            <a:r>
              <a:rPr lang="en-US" dirty="0" smtClean="0"/>
              <a:t>Substitution by the R2: Single substitution</a:t>
            </a:r>
            <a:endParaRPr lang="en-US" dirty="0"/>
          </a:p>
        </p:txBody>
      </p:sp>
      <p:sp>
        <p:nvSpPr>
          <p:cNvPr id="3" name="Content Placeholder 2"/>
          <p:cNvSpPr>
            <a:spLocks noGrp="1"/>
          </p:cNvSpPr>
          <p:nvPr>
            <p:ph idx="1"/>
          </p:nvPr>
        </p:nvSpPr>
        <p:spPr>
          <a:xfrm>
            <a:off x="228600" y="838200"/>
            <a:ext cx="8778240" cy="4648200"/>
          </a:xfrm>
        </p:spPr>
        <p:txBody>
          <a:bodyPr>
            <a:normAutofit/>
          </a:bodyPr>
          <a:lstStyle/>
          <a:p>
            <a:pPr marL="0" indent="0"/>
            <a:r>
              <a:rPr lang="en-US" sz="2000" dirty="0" smtClean="0"/>
              <a:t>When a player enters the substitution zone between the attack line and the center line or the coach calls for substitution, the R2 is called into action. These are the steps:</a:t>
            </a:r>
          </a:p>
          <a:p>
            <a:pPr marL="0" indent="0"/>
            <a:r>
              <a:rPr lang="en-US" dirty="0" smtClean="0"/>
              <a:t>	</a:t>
            </a:r>
            <a:r>
              <a:rPr lang="en-US" sz="2000" dirty="0" smtClean="0"/>
              <a:t>1. The R2 issues two short tweets of the whistle while using signal 15.</a:t>
            </a:r>
          </a:p>
          <a:p>
            <a:pPr marL="0" indent="0"/>
            <a:r>
              <a:rPr lang="en-US" sz="2000" dirty="0"/>
              <a:t>	</a:t>
            </a:r>
            <a:r>
              <a:rPr lang="en-US" sz="2000" dirty="0" smtClean="0"/>
              <a:t>2. The R2 steps back toward the table so the table can see the 	  	     numbers of each player and gets out their lineup card.</a:t>
            </a:r>
          </a:p>
          <a:p>
            <a:pPr marL="0" indent="0"/>
            <a:r>
              <a:rPr lang="en-US" sz="2000" dirty="0"/>
              <a:t>	</a:t>
            </a:r>
            <a:r>
              <a:rPr lang="en-US" sz="2000" dirty="0" smtClean="0"/>
              <a:t>3. The R2 confirms with the table either by verbally calling out the 	 	     numbers or asking the table if they have the numbers while marking 	     the substitution number on the R2 lineup card. The number of the 	     player that is subbing is called first and the number of the player 	   	     leaving the court is called last. EX. 4 for 12 meaning 4 has entered 	     the sub zone and 12 is leaving the court.</a:t>
            </a:r>
          </a:p>
          <a:p>
            <a:pPr marL="0" indent="0"/>
            <a:r>
              <a:rPr lang="en-US" dirty="0"/>
              <a:t>	</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949" r="-1"/>
          <a:stretch/>
        </p:blipFill>
        <p:spPr bwMode="auto">
          <a:xfrm>
            <a:off x="5029200" y="5126252"/>
            <a:ext cx="1799884" cy="171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5" r="37342"/>
          <a:stretch/>
        </p:blipFill>
        <p:spPr bwMode="auto">
          <a:xfrm>
            <a:off x="367117" y="5120390"/>
            <a:ext cx="1264735" cy="171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63" t="17169" r="54615" b="64789"/>
          <a:stretch/>
        </p:blipFill>
        <p:spPr>
          <a:xfrm>
            <a:off x="2514600" y="5111620"/>
            <a:ext cx="1731670" cy="172588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46" t="35627" r="79316" b="47527"/>
          <a:stretch/>
        </p:blipFill>
        <p:spPr>
          <a:xfrm>
            <a:off x="7086600" y="5105766"/>
            <a:ext cx="1836546" cy="1731739"/>
          </a:xfrm>
          <a:prstGeom prst="rect">
            <a:avLst/>
          </a:prstGeom>
        </p:spPr>
      </p:pic>
      <p:sp>
        <p:nvSpPr>
          <p:cNvPr id="8" name="Rectangle 7"/>
          <p:cNvSpPr/>
          <p:nvPr/>
        </p:nvSpPr>
        <p:spPr>
          <a:xfrm>
            <a:off x="2514600" y="5126252"/>
            <a:ext cx="36927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15</a:t>
            </a:r>
            <a:endParaRPr lang="en-US" sz="1050" b="1" dirty="0"/>
          </a:p>
        </p:txBody>
      </p:sp>
      <p:sp>
        <p:nvSpPr>
          <p:cNvPr id="10" name="Rectangle 9"/>
          <p:cNvSpPr/>
          <p:nvPr/>
        </p:nvSpPr>
        <p:spPr>
          <a:xfrm>
            <a:off x="7086600" y="5111620"/>
            <a:ext cx="228600" cy="31943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86600" y="5334000"/>
            <a:ext cx="381000" cy="43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16</a:t>
            </a:r>
            <a:endParaRPr lang="en-US" sz="1200" b="1" dirty="0"/>
          </a:p>
        </p:txBody>
      </p:sp>
    </p:spTree>
    <p:extLst>
      <p:ext uri="{BB962C8B-B14F-4D97-AF65-F5344CB8AC3E}">
        <p14:creationId xmlns:p14="http://schemas.microsoft.com/office/powerpoint/2010/main" val="1223354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16240" cy="548640"/>
          </a:xfrm>
        </p:spPr>
        <p:txBody>
          <a:bodyPr/>
          <a:lstStyle/>
          <a:p>
            <a:r>
              <a:rPr lang="en-US" dirty="0" smtClean="0"/>
              <a:t>Substitution by the R2: Single substitution</a:t>
            </a:r>
            <a:endParaRPr lang="en-US" dirty="0"/>
          </a:p>
        </p:txBody>
      </p:sp>
      <p:sp>
        <p:nvSpPr>
          <p:cNvPr id="3" name="Content Placeholder 2"/>
          <p:cNvSpPr>
            <a:spLocks noGrp="1"/>
          </p:cNvSpPr>
          <p:nvPr>
            <p:ph idx="1"/>
          </p:nvPr>
        </p:nvSpPr>
        <p:spPr>
          <a:xfrm>
            <a:off x="228600" y="838200"/>
            <a:ext cx="8778240" cy="4648200"/>
          </a:xfrm>
        </p:spPr>
        <p:txBody>
          <a:bodyPr>
            <a:normAutofit/>
          </a:bodyPr>
          <a:lstStyle/>
          <a:p>
            <a:pPr marL="0" indent="0"/>
            <a:r>
              <a:rPr lang="en-US" dirty="0"/>
              <a:t>	</a:t>
            </a:r>
            <a:r>
              <a:rPr lang="en-US" sz="2000" dirty="0" smtClean="0"/>
              <a:t>4. The R2 then gives the signal 16 to enter the court.</a:t>
            </a:r>
          </a:p>
          <a:p>
            <a:pPr marL="0" indent="0"/>
            <a:r>
              <a:rPr lang="en-US" sz="2000" dirty="0"/>
              <a:t>	</a:t>
            </a:r>
            <a:r>
              <a:rPr lang="en-US" sz="2000" dirty="0" smtClean="0"/>
              <a:t>5. After making sure the player enters into the correct place in </a:t>
            </a:r>
            <a:r>
              <a:rPr lang="en-US" sz="2000" dirty="0" smtClean="0"/>
              <a:t>the 	  	    rotation</a:t>
            </a:r>
            <a:r>
              <a:rPr lang="en-US" sz="2000" dirty="0" smtClean="0"/>
              <a:t>, and the table is ready to resume; the R2 signals the R1 with </a:t>
            </a:r>
            <a:r>
              <a:rPr lang="en-US" sz="2000" dirty="0" smtClean="0"/>
              <a:t>	    outstretched </a:t>
            </a:r>
            <a:r>
              <a:rPr lang="en-US" sz="2000" dirty="0" smtClean="0"/>
              <a:t>arm </a:t>
            </a:r>
            <a:r>
              <a:rPr lang="en-US" sz="2000" dirty="0" smtClean="0"/>
              <a:t>and </a:t>
            </a:r>
            <a:r>
              <a:rPr lang="en-US" sz="2000" dirty="0" smtClean="0"/>
              <a:t>open palm facing the net they are turning  the </a:t>
            </a:r>
            <a:r>
              <a:rPr lang="en-US" sz="2000" dirty="0" smtClean="0"/>
              <a:t>	    court </a:t>
            </a:r>
            <a:r>
              <a:rPr lang="en-US" sz="2000" dirty="0" smtClean="0"/>
              <a:t>back over to the R1. This signal </a:t>
            </a:r>
            <a:r>
              <a:rPr lang="en-US" sz="2000" dirty="0" smtClean="0"/>
              <a:t>indicates </a:t>
            </a:r>
            <a:r>
              <a:rPr lang="en-US" sz="2000" dirty="0" smtClean="0"/>
              <a:t>that the table and R2 </a:t>
            </a:r>
            <a:r>
              <a:rPr lang="en-US" sz="2000" dirty="0" smtClean="0"/>
              <a:t>	    are </a:t>
            </a:r>
            <a:r>
              <a:rPr lang="en-US" sz="2000" dirty="0" smtClean="0"/>
              <a:t>ready to proceed with the serve.</a:t>
            </a:r>
          </a:p>
          <a:p>
            <a:pPr marL="0" indent="0"/>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949" r="-1"/>
          <a:stretch/>
        </p:blipFill>
        <p:spPr bwMode="auto">
          <a:xfrm>
            <a:off x="4648200" y="3209169"/>
            <a:ext cx="1799884" cy="171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5" r="37342"/>
          <a:stretch/>
        </p:blipFill>
        <p:spPr bwMode="auto">
          <a:xfrm>
            <a:off x="367117" y="3276600"/>
            <a:ext cx="1264735" cy="1717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3163" t="17169" r="54615" b="64789"/>
          <a:stretch/>
        </p:blipFill>
        <p:spPr>
          <a:xfrm>
            <a:off x="2514600" y="3200400"/>
            <a:ext cx="1731670" cy="1725885"/>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146" t="35627" r="79316" b="47527"/>
          <a:stretch/>
        </p:blipFill>
        <p:spPr>
          <a:xfrm>
            <a:off x="7052733" y="3209169"/>
            <a:ext cx="1836546" cy="1731739"/>
          </a:xfrm>
          <a:prstGeom prst="rect">
            <a:avLst/>
          </a:prstGeom>
        </p:spPr>
      </p:pic>
      <p:sp>
        <p:nvSpPr>
          <p:cNvPr id="8" name="Rectangle 7"/>
          <p:cNvSpPr/>
          <p:nvPr/>
        </p:nvSpPr>
        <p:spPr>
          <a:xfrm>
            <a:off x="2514599" y="3209169"/>
            <a:ext cx="369277"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15</a:t>
            </a:r>
            <a:endParaRPr lang="en-US" sz="1050" b="1" dirty="0"/>
          </a:p>
        </p:txBody>
      </p:sp>
      <p:sp>
        <p:nvSpPr>
          <p:cNvPr id="10" name="Rectangle 9"/>
          <p:cNvSpPr/>
          <p:nvPr/>
        </p:nvSpPr>
        <p:spPr>
          <a:xfrm>
            <a:off x="7052733" y="3255119"/>
            <a:ext cx="228600" cy="31943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52733" y="3505200"/>
            <a:ext cx="381000" cy="436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16</a:t>
            </a:r>
            <a:endParaRPr lang="en-US" sz="1200" b="1" dirty="0"/>
          </a:p>
        </p:txBody>
      </p:sp>
    </p:spTree>
    <p:extLst>
      <p:ext uri="{BB962C8B-B14F-4D97-AF65-F5344CB8AC3E}">
        <p14:creationId xmlns:p14="http://schemas.microsoft.com/office/powerpoint/2010/main" val="2701396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65760"/>
            <a:ext cx="8763000" cy="548640"/>
          </a:xfrm>
        </p:spPr>
        <p:txBody>
          <a:bodyPr/>
          <a:lstStyle/>
          <a:p>
            <a:r>
              <a:rPr lang="en-US" dirty="0" smtClean="0"/>
              <a:t>Substitution by the R2: Multiple Substitutions</a:t>
            </a:r>
            <a:endParaRPr lang="en-US" dirty="0"/>
          </a:p>
        </p:txBody>
      </p:sp>
      <p:sp>
        <p:nvSpPr>
          <p:cNvPr id="3" name="Content Placeholder 2"/>
          <p:cNvSpPr>
            <a:spLocks noGrp="1"/>
          </p:cNvSpPr>
          <p:nvPr>
            <p:ph idx="1"/>
          </p:nvPr>
        </p:nvSpPr>
        <p:spPr>
          <a:xfrm>
            <a:off x="333375" y="762000"/>
            <a:ext cx="8963025" cy="5181600"/>
          </a:xfrm>
        </p:spPr>
        <p:txBody>
          <a:bodyPr>
            <a:normAutofit/>
          </a:bodyPr>
          <a:lstStyle/>
          <a:p>
            <a:pPr marL="0" indent="0"/>
            <a:r>
              <a:rPr lang="en-US" dirty="0" smtClean="0"/>
              <a:t>When more that one substitution is being used, this is the procedure:</a:t>
            </a:r>
          </a:p>
          <a:p>
            <a:pPr marL="0" indent="0"/>
            <a:r>
              <a:rPr lang="en-US" dirty="0" smtClean="0"/>
              <a:t>	1. The R2 issues two short tweets of the whistle while using signal 15.</a:t>
            </a:r>
          </a:p>
          <a:p>
            <a:pPr marL="0" indent="0"/>
            <a:r>
              <a:rPr lang="en-US" dirty="0"/>
              <a:t>	</a:t>
            </a:r>
            <a:r>
              <a:rPr lang="en-US" dirty="0" smtClean="0"/>
              <a:t>2. The R2 steps back toward the table so the table can see the numbers of each 	  	     player and gets out their lineup card.</a:t>
            </a:r>
          </a:p>
          <a:p>
            <a:pPr marL="0" indent="0"/>
            <a:r>
              <a:rPr lang="en-US" dirty="0"/>
              <a:t>	</a:t>
            </a:r>
            <a:r>
              <a:rPr lang="en-US" dirty="0" smtClean="0"/>
              <a:t>3. One set of subs enters the substitution zone, while the other set(s) wait in the 	     	     libero replacement zone, until the first set has entered the court. When the first  	  	     set has been signaled onto the court, the second set </a:t>
            </a:r>
            <a:r>
              <a:rPr lang="en-US" dirty="0" smtClean="0"/>
              <a:t>steps </a:t>
            </a:r>
            <a:r>
              <a:rPr lang="en-US" dirty="0" smtClean="0"/>
              <a:t>into the substitution 	 	     zone. This procedure continues until all subs have entered the court. </a:t>
            </a:r>
          </a:p>
          <a:p>
            <a:pPr marL="0" indent="0"/>
            <a:r>
              <a:rPr lang="en-US" dirty="0"/>
              <a:t>	</a:t>
            </a:r>
            <a:r>
              <a:rPr lang="en-US" dirty="0" smtClean="0"/>
              <a:t>4. If one sub decides they are not going in, they may return to the bench without 		     penalty as long as they have not entered the substitution zone.  Once they enter 	      	     the substitution zone they will either enter the court or be given a yellow card for 	  	     unnecessary delay. (Red card </a:t>
            </a:r>
            <a:r>
              <a:rPr lang="en-US" dirty="0" smtClean="0"/>
              <a:t>- if </a:t>
            </a:r>
            <a:r>
              <a:rPr lang="en-US" dirty="0" smtClean="0"/>
              <a:t>this happens more than once in a </a:t>
            </a:r>
            <a:r>
              <a:rPr lang="en-US" dirty="0" smtClean="0"/>
              <a:t>SET, </a:t>
            </a:r>
            <a:r>
              <a:rPr lang="en-US" dirty="0" smtClean="0"/>
              <a:t>not a      	 	     match)</a:t>
            </a:r>
          </a:p>
          <a:p>
            <a:pPr marL="0" indent="0"/>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325" r="37342"/>
          <a:stretch/>
        </p:blipFill>
        <p:spPr bwMode="auto">
          <a:xfrm>
            <a:off x="333375" y="4403969"/>
            <a:ext cx="1725246" cy="2342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Image result for volleyball signals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3163" t="17169" r="54615" b="64789"/>
          <a:stretch/>
        </p:blipFill>
        <p:spPr>
          <a:xfrm>
            <a:off x="2590800" y="4392008"/>
            <a:ext cx="2362200" cy="2354308"/>
          </a:xfrm>
          <a:prstGeom prst="rect">
            <a:avLst/>
          </a:prstGeom>
        </p:spPr>
      </p:pic>
      <p:sp>
        <p:nvSpPr>
          <p:cNvPr id="9" name="Rectangle 8"/>
          <p:cNvSpPr/>
          <p:nvPr/>
        </p:nvSpPr>
        <p:spPr>
          <a:xfrm>
            <a:off x="2590800" y="4403969"/>
            <a:ext cx="457200" cy="396631"/>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15</a:t>
            </a:r>
            <a:endParaRPr lang="en-US" dirty="0">
              <a:solidFill>
                <a:schemeClr val="tx1"/>
              </a:solidFill>
            </a:endParaRPr>
          </a:p>
        </p:txBody>
      </p:sp>
      <p:sp>
        <p:nvSpPr>
          <p:cNvPr id="10" name="Rectangle 9"/>
          <p:cNvSpPr/>
          <p:nvPr/>
        </p:nvSpPr>
        <p:spPr>
          <a:xfrm>
            <a:off x="5410200" y="4267200"/>
            <a:ext cx="1981200" cy="2590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10200" y="4403969"/>
            <a:ext cx="1981200" cy="5031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Net</a:t>
            </a:r>
            <a:endParaRPr lang="en-US" sz="3200" dirty="0"/>
          </a:p>
        </p:txBody>
      </p:sp>
      <p:sp>
        <p:nvSpPr>
          <p:cNvPr id="12" name="Rectangle 11"/>
          <p:cNvSpPr/>
          <p:nvPr/>
        </p:nvSpPr>
        <p:spPr>
          <a:xfrm>
            <a:off x="5419969" y="5921757"/>
            <a:ext cx="198120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decagon 14"/>
          <p:cNvSpPr/>
          <p:nvPr/>
        </p:nvSpPr>
        <p:spPr>
          <a:xfrm>
            <a:off x="6858001" y="5230615"/>
            <a:ext cx="485530" cy="50291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12</a:t>
            </a:r>
            <a:endParaRPr lang="en-US" sz="1000" dirty="0"/>
          </a:p>
        </p:txBody>
      </p:sp>
      <p:sp>
        <p:nvSpPr>
          <p:cNvPr id="20" name="Rectangle 19"/>
          <p:cNvSpPr/>
          <p:nvPr/>
        </p:nvSpPr>
        <p:spPr>
          <a:xfrm>
            <a:off x="5410200" y="5181600"/>
            <a:ext cx="1981200" cy="457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decagon 21"/>
          <p:cNvSpPr/>
          <p:nvPr/>
        </p:nvSpPr>
        <p:spPr>
          <a:xfrm>
            <a:off x="7465357" y="5288508"/>
            <a:ext cx="490904" cy="601134"/>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a:t>
            </a:r>
            <a:endParaRPr lang="en-US" sz="1000" dirty="0"/>
          </a:p>
        </p:txBody>
      </p:sp>
      <p:sp>
        <p:nvSpPr>
          <p:cNvPr id="23" name="Dodecagon 22"/>
          <p:cNvSpPr/>
          <p:nvPr/>
        </p:nvSpPr>
        <p:spPr>
          <a:xfrm>
            <a:off x="6858001" y="6019800"/>
            <a:ext cx="485530" cy="50291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a:t>
            </a:r>
            <a:endParaRPr lang="en-US" sz="1000" dirty="0"/>
          </a:p>
        </p:txBody>
      </p:sp>
      <p:sp>
        <p:nvSpPr>
          <p:cNvPr id="24" name="Dodecagon 23"/>
          <p:cNvSpPr/>
          <p:nvPr/>
        </p:nvSpPr>
        <p:spPr>
          <a:xfrm>
            <a:off x="7495931" y="6019800"/>
            <a:ext cx="485530" cy="502918"/>
          </a:xfrm>
          <a:prstGeom prst="dodec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12</a:t>
            </a:r>
            <a:endParaRPr lang="en-US" sz="1000" dirty="0"/>
          </a:p>
        </p:txBody>
      </p:sp>
    </p:spTree>
    <p:extLst>
      <p:ext uri="{BB962C8B-B14F-4D97-AF65-F5344CB8AC3E}">
        <p14:creationId xmlns:p14="http://schemas.microsoft.com/office/powerpoint/2010/main" val="390792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 0 L 0.25 0 E" pathEditMode="relative" ptsTypes="">
                                      <p:cBhvr>
                                        <p:cTn id="6" dur="2000" fill="hold"/>
                                        <p:tgtEl>
                                          <p:spTgt spid="15"/>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2.77778E-7 -2.70245E-6 L -0.25642 0.01065 " pathEditMode="relative" rAng="0" ptsTypes="AA">
                                      <p:cBhvr>
                                        <p:cTn id="8" dur="2000" fill="hold"/>
                                        <p:tgtEl>
                                          <p:spTgt spid="22"/>
                                        </p:tgtEl>
                                        <p:attrNameLst>
                                          <p:attrName>ppt_x</p:attrName>
                                          <p:attrName>ppt_y</p:attrName>
                                        </p:attrNameLst>
                                      </p:cBhvr>
                                      <p:rCtr x="-12830" y="532"/>
                                    </p:animMotion>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5.04396E-7 L 0.00156 -0.11175 " pathEditMode="relative" rAng="0" ptsTypes="AA">
                                      <p:cBhvr>
                                        <p:cTn id="12" dur="2000" fill="hold"/>
                                        <p:tgtEl>
                                          <p:spTgt spid="23"/>
                                        </p:tgtEl>
                                        <p:attrNameLst>
                                          <p:attrName>ppt_x</p:attrName>
                                          <p:attrName>ppt_y</p:attrName>
                                        </p:attrNameLst>
                                      </p:cBhvr>
                                      <p:rCtr x="69" y="-5599"/>
                                    </p:animMotion>
                                  </p:childTnLst>
                                </p:cTn>
                              </p:par>
                              <p:par>
                                <p:cTn id="13" presetID="42" presetClass="path" presetSubtype="0" accel="50000" decel="50000" fill="hold" grpId="0" nodeType="withEffect">
                                  <p:stCondLst>
                                    <p:cond delay="0"/>
                                  </p:stCondLst>
                                  <p:childTnLst>
                                    <p:animMotion origin="layout" path="M -0.00174 0.00185 L -0.00642 -0.09024 " pathEditMode="relative" rAng="0" ptsTypes="AA">
                                      <p:cBhvr>
                                        <p:cTn id="14" dur="2000" fill="hold"/>
                                        <p:tgtEl>
                                          <p:spTgt spid="24"/>
                                        </p:tgtEl>
                                        <p:attrNameLst>
                                          <p:attrName>ppt_x</p:attrName>
                                          <p:attrName>ppt_y</p:attrName>
                                        </p:attrNameLst>
                                      </p:cBhvr>
                                      <p:rCtr x="-243" y="-46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760"/>
            <a:ext cx="8839200" cy="548640"/>
          </a:xfrm>
        </p:spPr>
        <p:txBody>
          <a:bodyPr/>
          <a:lstStyle/>
          <a:p>
            <a:r>
              <a:rPr lang="en-US" dirty="0"/>
              <a:t>Substitution by the R2: Multiple Substitutions</a:t>
            </a:r>
          </a:p>
        </p:txBody>
      </p:sp>
      <p:sp>
        <p:nvSpPr>
          <p:cNvPr id="3" name="Content Placeholder 2"/>
          <p:cNvSpPr>
            <a:spLocks noGrp="1"/>
          </p:cNvSpPr>
          <p:nvPr>
            <p:ph idx="1"/>
          </p:nvPr>
        </p:nvSpPr>
        <p:spPr>
          <a:xfrm>
            <a:off x="533400" y="838200"/>
            <a:ext cx="8473440" cy="4114800"/>
          </a:xfrm>
        </p:spPr>
        <p:txBody>
          <a:bodyPr>
            <a:normAutofit/>
          </a:bodyPr>
          <a:lstStyle/>
          <a:p>
            <a:pPr marL="0" indent="0"/>
            <a:r>
              <a:rPr lang="en-US" dirty="0"/>
              <a:t>	</a:t>
            </a:r>
            <a:r>
              <a:rPr lang="en-US" dirty="0" smtClean="0"/>
              <a:t>5. The R2 confirms with the table either by verbally calling out the numbers or asking 	  	     the table if they have the numbers while marking the substitution number on their 	   	     lineup card. The number of the </a:t>
            </a:r>
            <a:r>
              <a:rPr lang="en-US" dirty="0" smtClean="0"/>
              <a:t>player </a:t>
            </a:r>
            <a:r>
              <a:rPr lang="en-US" dirty="0" smtClean="0"/>
              <a:t>that is subbing is called first and the 	  	     number of the player leaving the court is called last (EX. 4 for 12 meaning 4 has 	  	     entered the sub zone and 12 is leaving the court.) This procedure continues until 	  	     all substitutions have entered the court.</a:t>
            </a:r>
          </a:p>
          <a:p>
            <a:pPr marL="0" indent="0"/>
            <a:r>
              <a:rPr lang="en-US" dirty="0"/>
              <a:t>	</a:t>
            </a:r>
            <a:r>
              <a:rPr lang="en-US" dirty="0" smtClean="0"/>
              <a:t>6. The R2 then gives the signal 16 to enter the court.</a:t>
            </a:r>
          </a:p>
          <a:p>
            <a:pPr marL="0" indent="0"/>
            <a:r>
              <a:rPr lang="en-US" dirty="0"/>
              <a:t>	7</a:t>
            </a:r>
            <a:r>
              <a:rPr lang="en-US" dirty="0" smtClean="0"/>
              <a:t>. After making sure the player enters into the correct place in the rotation, and the 	  	     table is ready to resume, the R2 signals the R1 with outstretched arm  and open 	  	     palm facing the net they are turning  the court back over to the R1. This signal 	  	     indicates that the table and R2 are ready to proceed with the serve.</a:t>
            </a:r>
          </a:p>
          <a:p>
            <a:pPr marL="0" indent="0"/>
            <a:r>
              <a:rPr lang="en-US" dirty="0"/>
              <a:t>	</a:t>
            </a:r>
            <a:r>
              <a:rPr lang="en-US" dirty="0" smtClean="0"/>
              <a:t>8. The R2 goes to the receiving side of the court so the service can begin.</a:t>
            </a:r>
          </a:p>
          <a:p>
            <a:pPr marL="0" indent="0"/>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914"/>
          <a:stretch/>
        </p:blipFill>
        <p:spPr bwMode="auto">
          <a:xfrm>
            <a:off x="457200" y="4267200"/>
            <a:ext cx="1752599"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3623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Unnecessary Delay</a:t>
            </a:r>
            <a:endParaRPr lang="en-US" dirty="0"/>
          </a:p>
        </p:txBody>
      </p:sp>
      <p:sp>
        <p:nvSpPr>
          <p:cNvPr id="3" name="Content Placeholder 2"/>
          <p:cNvSpPr>
            <a:spLocks noGrp="1"/>
          </p:cNvSpPr>
          <p:nvPr>
            <p:ph idx="1"/>
          </p:nvPr>
        </p:nvSpPr>
        <p:spPr>
          <a:xfrm>
            <a:off x="762000" y="838200"/>
            <a:ext cx="8244840" cy="5105400"/>
          </a:xfrm>
        </p:spPr>
        <p:txBody>
          <a:bodyPr>
            <a:normAutofit fontScale="85000" lnSpcReduction="20000"/>
          </a:bodyPr>
          <a:lstStyle/>
          <a:p>
            <a:pPr marL="0" indent="0"/>
            <a:r>
              <a:rPr lang="en-US" dirty="0" smtClean="0"/>
              <a:t>Any action by a team or team member that causes a delay in the start or resuming of play within a set constitutes an Unnecessary delay. An unnecessary delay includes but is not limited to :</a:t>
            </a:r>
          </a:p>
          <a:p>
            <a:pPr>
              <a:buAutoNum type="alphaLcPeriod"/>
            </a:pPr>
            <a:r>
              <a:rPr lang="en-US" dirty="0" smtClean="0"/>
              <a:t>Delay by a team not being immediately ready to start play when directed by the first referee</a:t>
            </a:r>
          </a:p>
          <a:p>
            <a:pPr>
              <a:buAutoNum type="alphaLcPeriod"/>
            </a:pPr>
            <a:r>
              <a:rPr lang="en-US" dirty="0" smtClean="0"/>
              <a:t>Delay resulting from a substitute attempting to enter (Ex. A player runs into the sub zone and realizes they are not suppose to be subbing at that moment, then they run back to the bench. Before the player had to enter the court but now a yellow card is issued and the sub returns to the bench. No further action can occur.</a:t>
            </a:r>
          </a:p>
          <a:p>
            <a:pPr>
              <a:buAutoNum type="alphaLcPeriod"/>
            </a:pPr>
            <a:r>
              <a:rPr lang="en-US" dirty="0" smtClean="0"/>
              <a:t>Delay </a:t>
            </a:r>
            <a:r>
              <a:rPr lang="en-US" dirty="0" smtClean="0"/>
              <a:t>when a player is in the set wearing illegal equipment. (EX. </a:t>
            </a:r>
            <a:r>
              <a:rPr lang="en-US" dirty="0" smtClean="0"/>
              <a:t>earrings</a:t>
            </a:r>
            <a:r>
              <a:rPr lang="en-US" dirty="0" smtClean="0"/>
              <a:t>, necklace, etc.)</a:t>
            </a:r>
          </a:p>
          <a:p>
            <a:pPr>
              <a:buAutoNum type="alphaLcPeriod"/>
            </a:pPr>
            <a:r>
              <a:rPr lang="en-US" dirty="0" smtClean="0"/>
              <a:t>Delay in resuming play due to a coach/captain making excessive requests for the serving order</a:t>
            </a:r>
          </a:p>
          <a:p>
            <a:pPr>
              <a:buAutoNum type="alphaLcPeriod"/>
            </a:pPr>
            <a:r>
              <a:rPr lang="en-US" dirty="0" smtClean="0"/>
              <a:t>An illegal substitute attempting to enter the set. (Remember unless the player runs into the sub zone, they can go back to the bench, no penalty.)</a:t>
            </a:r>
          </a:p>
          <a:p>
            <a:pPr>
              <a:buAutoNum type="alphaLcPeriod"/>
            </a:pPr>
            <a:r>
              <a:rPr lang="en-US" dirty="0" smtClean="0"/>
              <a:t>An Illegal replacement attempting to enter the set (illegal alignment once signal for serve is initiated.) This could be 6 goes in for 8 and they have already subbed in for 14 who is not in that rotation.</a:t>
            </a:r>
          </a:p>
          <a:p>
            <a:pPr>
              <a:buAutoNum type="alphaLcPeriod"/>
            </a:pPr>
            <a:r>
              <a:rPr lang="en-US" dirty="0" smtClean="0"/>
              <a:t>A team repeatedly using an improper substitution procedure. (Let’s say the players repeatedly go behind the attack line instead of in front of the attack line . Another example, they don’t wait to be sent in by the R2, they just pause at the attack line and go in before the R2 authorizes</a:t>
            </a:r>
            <a:r>
              <a:rPr lang="en-US" dirty="0" smtClean="0"/>
              <a:t>.) (</a:t>
            </a:r>
            <a:r>
              <a:rPr lang="en-US" dirty="0" smtClean="0"/>
              <a:t>WARN first)</a:t>
            </a:r>
          </a:p>
          <a:p>
            <a:pPr>
              <a:buAutoNum type="alphaLcPeriod"/>
            </a:pPr>
            <a:r>
              <a:rPr lang="en-US" dirty="0" smtClean="0"/>
              <a:t>A coach does not make a decision about an injured player within 30 seconds (11-4-1) (Please be very respectful of the downed player and coach at this time. Walk over and ask the coach, “What do you think you want to do with this player?”</a:t>
            </a:r>
          </a:p>
          <a:p>
            <a:pPr>
              <a:buAutoNum type="alphaLcPeriod"/>
            </a:pPr>
            <a:endParaRPr lang="en-US" dirty="0" smtClean="0"/>
          </a:p>
          <a:p>
            <a:pPr marL="0" indent="0"/>
            <a:r>
              <a:rPr lang="en-US"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5048922"/>
            <a:ext cx="4191000" cy="1824318"/>
          </a:xfrm>
          <a:prstGeom prst="rect">
            <a:avLst/>
          </a:prstGeom>
        </p:spPr>
      </p:pic>
    </p:spTree>
    <p:extLst>
      <p:ext uri="{BB962C8B-B14F-4D97-AF65-F5344CB8AC3E}">
        <p14:creationId xmlns:p14="http://schemas.microsoft.com/office/powerpoint/2010/main" val="2561948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20940" cy="548640"/>
          </a:xfrm>
        </p:spPr>
        <p:txBody>
          <a:bodyPr/>
          <a:lstStyle/>
          <a:p>
            <a:r>
              <a:rPr lang="en-US" dirty="0" smtClean="0"/>
              <a:t>Unnecessary Delay</a:t>
            </a:r>
            <a:endParaRPr lang="en-US" dirty="0"/>
          </a:p>
        </p:txBody>
      </p:sp>
      <p:sp>
        <p:nvSpPr>
          <p:cNvPr id="3" name="Content Placeholder 2"/>
          <p:cNvSpPr>
            <a:spLocks noGrp="1"/>
          </p:cNvSpPr>
          <p:nvPr>
            <p:ph idx="1"/>
          </p:nvPr>
        </p:nvSpPr>
        <p:spPr>
          <a:xfrm>
            <a:off x="304800" y="627000"/>
            <a:ext cx="8839200" cy="4648200"/>
          </a:xfrm>
        </p:spPr>
        <p:txBody>
          <a:bodyPr>
            <a:normAutofit/>
          </a:bodyPr>
          <a:lstStyle/>
          <a:p>
            <a:pPr marL="0" indent="0"/>
            <a:r>
              <a:rPr lang="en-US" dirty="0" smtClean="0"/>
              <a:t>Any action by a team or team member that causes a delay in the start or resuming of play within a set constitutes an Unnecessary delay. An unnecessary delay includes but is not limited to :</a:t>
            </a:r>
          </a:p>
          <a:p>
            <a:pPr marL="0" indent="0"/>
            <a:r>
              <a:rPr lang="en-US" dirty="0" err="1" smtClean="0"/>
              <a:t>i</a:t>
            </a:r>
            <a:r>
              <a:rPr lang="en-US" dirty="0" smtClean="0"/>
              <a:t>. Delay </a:t>
            </a:r>
            <a:r>
              <a:rPr lang="en-US" dirty="0"/>
              <a:t>in returning to </a:t>
            </a:r>
            <a:r>
              <a:rPr lang="en-US" dirty="0" smtClean="0"/>
              <a:t>play </a:t>
            </a:r>
            <a:r>
              <a:rPr lang="en-US" dirty="0"/>
              <a:t>after a time-out, or delay caused by cleaning up liquid or other substance used by the team(s) </a:t>
            </a:r>
            <a:r>
              <a:rPr lang="en-US" dirty="0" smtClean="0"/>
              <a:t>during </a:t>
            </a:r>
            <a:r>
              <a:rPr lang="en-US" dirty="0"/>
              <a:t>a </a:t>
            </a:r>
            <a:r>
              <a:rPr lang="en-US" dirty="0" smtClean="0"/>
              <a:t>time-out</a:t>
            </a:r>
          </a:p>
          <a:p>
            <a:pPr marL="0" indent="0"/>
            <a:r>
              <a:rPr lang="en-US" dirty="0"/>
              <a:t>j</a:t>
            </a:r>
            <a:r>
              <a:rPr lang="en-US" dirty="0" smtClean="0"/>
              <a:t>. </a:t>
            </a:r>
            <a:r>
              <a:rPr lang="en-US" dirty="0"/>
              <a:t>Team conferring during a time-out at a location other than the team bench or court </a:t>
            </a:r>
            <a:r>
              <a:rPr lang="en-US" dirty="0" smtClean="0"/>
              <a:t>area</a:t>
            </a:r>
          </a:p>
          <a:p>
            <a:pPr marL="0" indent="0"/>
            <a:r>
              <a:rPr lang="en-US" dirty="0" smtClean="0"/>
              <a:t>k. A </a:t>
            </a:r>
            <a:r>
              <a:rPr lang="en-US" dirty="0"/>
              <a:t>team requesting a time-out in a set after </a:t>
            </a:r>
            <a:r>
              <a:rPr lang="en-US" dirty="0" smtClean="0"/>
              <a:t>it </a:t>
            </a:r>
            <a:r>
              <a:rPr lang="en-US" dirty="0"/>
              <a:t>has take its allotted time-outs. (R2 always confirm with the table the number of time-outs remaining so </a:t>
            </a:r>
            <a:r>
              <a:rPr lang="en-US" dirty="0" smtClean="0"/>
              <a:t>you </a:t>
            </a:r>
            <a:r>
              <a:rPr lang="en-US" dirty="0"/>
              <a:t>don’t give a time-out and then have to penalize for too many </a:t>
            </a:r>
            <a:r>
              <a:rPr lang="en-US" dirty="0" smtClean="0"/>
              <a:t>time–outs</a:t>
            </a:r>
            <a:r>
              <a:rPr lang="en-US" dirty="0"/>
              <a:t>. If the coach asks for a time-out and you know they have used their allotted two, just </a:t>
            </a:r>
            <a:r>
              <a:rPr lang="en-US" dirty="0" smtClean="0"/>
              <a:t>shake </a:t>
            </a:r>
            <a:r>
              <a:rPr lang="en-US" dirty="0"/>
              <a:t>your head or say they are all gone. Most coaches </a:t>
            </a:r>
            <a:r>
              <a:rPr lang="en-US" dirty="0" smtClean="0"/>
              <a:t>have forgotten they have used </a:t>
            </a:r>
            <a:r>
              <a:rPr lang="en-US" dirty="0"/>
              <a:t>all </a:t>
            </a:r>
            <a:r>
              <a:rPr lang="en-US" dirty="0" smtClean="0"/>
              <a:t>their </a:t>
            </a:r>
            <a:r>
              <a:rPr lang="en-US" dirty="0"/>
              <a:t>time-outs and their bench will confirm no more time-outs</a:t>
            </a:r>
            <a:r>
              <a:rPr lang="en-US" dirty="0" smtClean="0"/>
              <a:t>.)</a:t>
            </a:r>
          </a:p>
          <a:p>
            <a:pPr marL="0" indent="0"/>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657600"/>
            <a:ext cx="6301947" cy="2743200"/>
          </a:xfrm>
          <a:prstGeom prst="rect">
            <a:avLst/>
          </a:prstGeom>
        </p:spPr>
      </p:pic>
    </p:spTree>
    <p:extLst>
      <p:ext uri="{BB962C8B-B14F-4D97-AF65-F5344CB8AC3E}">
        <p14:creationId xmlns:p14="http://schemas.microsoft.com/office/powerpoint/2010/main" val="22419466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5236</TotalTime>
  <Words>2138</Words>
  <Application>Microsoft Office PowerPoint</Application>
  <PresentationFormat>On-screen Show (4:3)</PresentationFormat>
  <Paragraphs>131</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Franklin Gothic Book</vt:lpstr>
      <vt:lpstr>Franklin Gothic Medium</vt:lpstr>
      <vt:lpstr>Tunga</vt:lpstr>
      <vt:lpstr>Wingdings</vt:lpstr>
      <vt:lpstr>Angles</vt:lpstr>
      <vt:lpstr>Volleyball</vt:lpstr>
      <vt:lpstr>R2: Time outs</vt:lpstr>
      <vt:lpstr>R2: Time outs</vt:lpstr>
      <vt:lpstr>Substitution by the R2: Single substitution</vt:lpstr>
      <vt:lpstr>Substitution by the R2: Single substitution</vt:lpstr>
      <vt:lpstr>Substitution by the R2: Multiple Substitutions</vt:lpstr>
      <vt:lpstr>Substitution by the R2: Multiple Substitutions</vt:lpstr>
      <vt:lpstr>Unnecessary Delay</vt:lpstr>
      <vt:lpstr>Unnecessary Delay</vt:lpstr>
      <vt:lpstr>Unnecessary Delay</vt:lpstr>
      <vt:lpstr>Unnecessary Delay Penalty</vt:lpstr>
      <vt:lpstr>Unnecessary Delay Penalty</vt:lpstr>
      <vt:lpstr>R2 in the net call</vt:lpstr>
      <vt:lpstr>R2 in the net call</vt:lpstr>
      <vt:lpstr>R2: Over the center line call</vt:lpstr>
      <vt:lpstr>R2 OVER THE CENTER LINE VIOLATION call</vt:lpstr>
      <vt:lpstr>Introductions and National Anthem Protocol</vt:lpstr>
      <vt:lpstr>Hope these reminders make your season go more smoothly</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Volleyball</dc:title>
  <dc:creator>Gordon</dc:creator>
  <cp:lastModifiedBy>Driskill, Matt</cp:lastModifiedBy>
  <cp:revision>48</cp:revision>
  <dcterms:created xsi:type="dcterms:W3CDTF">2019-08-27T19:18:22Z</dcterms:created>
  <dcterms:modified xsi:type="dcterms:W3CDTF">2019-09-04T15:15:58Z</dcterms:modified>
</cp:coreProperties>
</file>